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7" r:id="rId12"/>
    <p:sldId id="267" r:id="rId13"/>
    <p:sldId id="268" r:id="rId14"/>
    <p:sldId id="269" r:id="rId15"/>
    <p:sldId id="271" r:id="rId16"/>
    <p:sldId id="272" r:id="rId17"/>
    <p:sldId id="273" r:id="rId18"/>
    <p:sldId id="274" r:id="rId19"/>
    <p:sldId id="275" r:id="rId20"/>
    <p:sldId id="276"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hi42c1yT6HNpwC0dBWWlOg3C5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5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e17e05aff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1e17e05aff3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e17e05aff3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extLst>
      <p:ext uri="{BB962C8B-B14F-4D97-AF65-F5344CB8AC3E}">
        <p14:creationId xmlns:p14="http://schemas.microsoft.com/office/powerpoint/2010/main" val="66551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e17e05aff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1e17e05aff3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e17e05aff3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dos slides</a:t>
            </a:r>
            <a:endParaRPr/>
          </a:p>
        </p:txBody>
      </p:sp>
      <p:sp>
        <p:nvSpPr>
          <p:cNvPr id="315" name="Google Shape;31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e17a91ba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1e17a91bac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1e17a91bac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56" name="Google Shape;1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17e05af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1e17e05aff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1e17e05aff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5"/>
        <p:cNvGrpSpPr/>
        <p:nvPr/>
      </p:nvGrpSpPr>
      <p:grpSpPr>
        <a:xfrm>
          <a:off x="0" y="0"/>
          <a:ext cx="0" cy="0"/>
          <a:chOff x="0" y="0"/>
          <a:chExt cx="0" cy="0"/>
        </a:xfrm>
      </p:grpSpPr>
      <p:sp>
        <p:nvSpPr>
          <p:cNvPr id="16" name="Google Shape;16;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17" name="Google Shape;17;p19"/>
          <p:cNvSpPr/>
          <p:nvPr/>
        </p:nvSpPr>
        <p:spPr>
          <a:xfrm>
            <a:off x="1" y="0"/>
            <a:ext cx="81153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CAB4C3"/>
              </a:solidFill>
              <a:latin typeface="Avenir"/>
              <a:ea typeface="Avenir"/>
              <a:cs typeface="Avenir"/>
              <a:sym typeface="Avenir"/>
            </a:endParaRPr>
          </a:p>
        </p:txBody>
      </p:sp>
      <p:sp>
        <p:nvSpPr>
          <p:cNvPr id="18" name="Google Shape;18;p19"/>
          <p:cNvSpPr txBox="1">
            <a:spLocks noGrp="1"/>
          </p:cNvSpPr>
          <p:nvPr>
            <p:ph type="ctrTitle"/>
          </p:nvPr>
        </p:nvSpPr>
        <p:spPr>
          <a:xfrm>
            <a:off x="649044" y="753034"/>
            <a:ext cx="6815446" cy="388739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8500"/>
              <a:buFont typeface="Avenir"/>
              <a:buNone/>
              <a:defRPr sz="8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649045" y="4640424"/>
            <a:ext cx="6437555" cy="13031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lt1"/>
              </a:buClr>
              <a:buSzPts val="2800"/>
              <a:buNone/>
              <a:defRPr sz="2800" b="1">
                <a:solidFill>
                  <a:schemeClr val="lt1"/>
                </a:solidFill>
              </a:defRPr>
            </a:lvl1pPr>
            <a:lvl2pPr lvl="1" algn="l">
              <a:lnSpc>
                <a:spcPct val="110000"/>
              </a:lnSpc>
              <a:spcBef>
                <a:spcPts val="500"/>
              </a:spcBef>
              <a:spcAft>
                <a:spcPts val="0"/>
              </a:spcAft>
              <a:buClr>
                <a:schemeClr val="dk1"/>
              </a:buClr>
              <a:buSzPts val="1800"/>
              <a:buChar char="•"/>
              <a:defRPr/>
            </a:lvl2pPr>
            <a:lvl3pPr lvl="2" algn="l">
              <a:lnSpc>
                <a:spcPct val="110000"/>
              </a:lnSpc>
              <a:spcBef>
                <a:spcPts val="500"/>
              </a:spcBef>
              <a:spcAft>
                <a:spcPts val="0"/>
              </a:spcAft>
              <a:buClr>
                <a:schemeClr val="dk1"/>
              </a:buClr>
              <a:buSzPts val="1800"/>
              <a:buChar char="•"/>
              <a:defRPr/>
            </a:lvl3pPr>
            <a:lvl4pPr lvl="3" algn="l">
              <a:lnSpc>
                <a:spcPct val="110000"/>
              </a:lnSpc>
              <a:spcBef>
                <a:spcPts val="500"/>
              </a:spcBef>
              <a:spcAft>
                <a:spcPts val="0"/>
              </a:spcAft>
              <a:buClr>
                <a:schemeClr val="dk1"/>
              </a:buClr>
              <a:buSzPts val="1800"/>
              <a:buChar char="•"/>
              <a:defRPr/>
            </a:lvl4pPr>
            <a:lvl5pPr lvl="4" algn="l">
              <a:lnSpc>
                <a:spcPct val="11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 name="Google Shape;20;p19"/>
          <p:cNvSpPr>
            <a:spLocks noGrp="1"/>
          </p:cNvSpPr>
          <p:nvPr>
            <p:ph type="pic" idx="2"/>
          </p:nvPr>
        </p:nvSpPr>
        <p:spPr>
          <a:xfrm>
            <a:off x="8113533" y="0"/>
            <a:ext cx="4082983"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89"/>
        <p:cNvGrpSpPr/>
        <p:nvPr/>
      </p:nvGrpSpPr>
      <p:grpSpPr>
        <a:xfrm>
          <a:off x="0" y="0"/>
          <a:ext cx="0" cy="0"/>
          <a:chOff x="0" y="0"/>
          <a:chExt cx="0" cy="0"/>
        </a:xfrm>
      </p:grpSpPr>
      <p:sp>
        <p:nvSpPr>
          <p:cNvPr id="90" name="Google Shape;90;p28"/>
          <p:cNvSpPr/>
          <p:nvPr/>
        </p:nvSpPr>
        <p:spPr>
          <a:xfrm>
            <a:off x="0" y="0"/>
            <a:ext cx="3048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91" name="Google Shape;91;p28"/>
          <p:cNvSpPr txBox="1">
            <a:spLocks noGrp="1"/>
          </p:cNvSpPr>
          <p:nvPr>
            <p:ph type="title"/>
          </p:nvPr>
        </p:nvSpPr>
        <p:spPr>
          <a:xfrm>
            <a:off x="331787" y="996950"/>
            <a:ext cx="2384425" cy="49466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199277" y="6356350"/>
            <a:ext cx="277113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8"/>
          <p:cNvSpPr txBox="1">
            <a:spLocks noGrp="1"/>
          </p:cNvSpPr>
          <p:nvPr>
            <p:ph type="body" idx="1"/>
          </p:nvPr>
        </p:nvSpPr>
        <p:spPr>
          <a:xfrm>
            <a:off x="3422650" y="996950"/>
            <a:ext cx="8367713" cy="4545013"/>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8"/>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8"/>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
        <p:cNvGrpSpPr/>
        <p:nvPr/>
      </p:nvGrpSpPr>
      <p:grpSpPr>
        <a:xfrm>
          <a:off x="0" y="0"/>
          <a:ext cx="0" cy="0"/>
          <a:chOff x="0" y="0"/>
          <a:chExt cx="0" cy="0"/>
        </a:xfrm>
      </p:grpSpPr>
      <p:sp>
        <p:nvSpPr>
          <p:cNvPr id="97" name="Google Shape;97;p29"/>
          <p:cNvSpPr>
            <a:spLocks noGrp="1"/>
          </p:cNvSpPr>
          <p:nvPr>
            <p:ph type="pic" idx="2"/>
          </p:nvPr>
        </p:nvSpPr>
        <p:spPr>
          <a:xfrm>
            <a:off x="-2" y="0"/>
            <a:ext cx="12192000" cy="6858000"/>
          </a:xfrm>
          <a:prstGeom prst="rect">
            <a:avLst/>
          </a:prstGeom>
          <a:noFill/>
          <a:ln>
            <a:noFill/>
          </a:ln>
        </p:spPr>
      </p:sp>
      <p:sp>
        <p:nvSpPr>
          <p:cNvPr id="98" name="Google Shape;98;p29"/>
          <p:cNvSpPr txBox="1">
            <a:spLocks noGrp="1"/>
          </p:cNvSpPr>
          <p:nvPr>
            <p:ph type="ctrTitle"/>
          </p:nvPr>
        </p:nvSpPr>
        <p:spPr>
          <a:xfrm>
            <a:off x="1177636" y="-2"/>
            <a:ext cx="11014364" cy="4100947"/>
          </a:xfrm>
          <a:prstGeom prst="rect">
            <a:avLst/>
          </a:prstGeom>
          <a:gradFill>
            <a:gsLst>
              <a:gs pos="0">
                <a:srgbClr val="000000">
                  <a:alpha val="0"/>
                </a:srgbClr>
              </a:gs>
              <a:gs pos="20000">
                <a:srgbClr val="000000">
                  <a:alpha val="0"/>
                </a:srgbClr>
              </a:gs>
              <a:gs pos="38000">
                <a:srgbClr val="000000">
                  <a:alpha val="20000"/>
                </a:srgbClr>
              </a:gs>
              <a:gs pos="77000">
                <a:srgbClr val="000000">
                  <a:alpha val="28627"/>
                </a:srgbClr>
              </a:gs>
              <a:gs pos="100000">
                <a:srgbClr val="000000">
                  <a:alpha val="28627"/>
                </a:srgbClr>
              </a:gs>
            </a:gsLst>
            <a:lin ang="21593999" scaled="0"/>
          </a:gradFill>
          <a:ln>
            <a:noFill/>
          </a:ln>
        </p:spPr>
        <p:txBody>
          <a:bodyPr spcFirstLastPara="1" wrap="square" lIns="91425" tIns="45700" rIns="731500" bIns="45700" anchor="b" anchorCtr="0">
            <a:normAutofit/>
          </a:bodyPr>
          <a:lstStyle>
            <a:lvl1pPr lvl="0" algn="r">
              <a:lnSpc>
                <a:spcPct val="90000"/>
              </a:lnSpc>
              <a:spcBef>
                <a:spcPts val="0"/>
              </a:spcBef>
              <a:spcAft>
                <a:spcPts val="0"/>
              </a:spcAft>
              <a:buClr>
                <a:schemeClr val="lt1"/>
              </a:buClr>
              <a:buSzPts val="6000"/>
              <a:buFont typeface="Avenir"/>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9"/>
          <p:cNvSpPr txBox="1">
            <a:spLocks noGrp="1"/>
          </p:cNvSpPr>
          <p:nvPr>
            <p:ph type="subTitle" idx="1"/>
          </p:nvPr>
        </p:nvSpPr>
        <p:spPr>
          <a:xfrm>
            <a:off x="3241963" y="4089656"/>
            <a:ext cx="8950035" cy="2796566"/>
          </a:xfrm>
          <a:prstGeom prst="rect">
            <a:avLst/>
          </a:prstGeom>
          <a:gradFill>
            <a:gsLst>
              <a:gs pos="0">
                <a:srgbClr val="000000">
                  <a:alpha val="0"/>
                </a:srgbClr>
              </a:gs>
              <a:gs pos="33000">
                <a:srgbClr val="000000">
                  <a:alpha val="20000"/>
                </a:srgbClr>
              </a:gs>
              <a:gs pos="77000">
                <a:srgbClr val="000000">
                  <a:alpha val="28627"/>
                </a:srgbClr>
              </a:gs>
              <a:gs pos="100000">
                <a:srgbClr val="000000">
                  <a:alpha val="28627"/>
                </a:srgbClr>
              </a:gs>
            </a:gsLst>
            <a:lin ang="21593999" scaled="0"/>
          </a:gradFill>
          <a:ln>
            <a:noFill/>
          </a:ln>
        </p:spPr>
        <p:txBody>
          <a:bodyPr spcFirstLastPara="1" wrap="square" lIns="91425" tIns="640075" rIns="731500" bIns="45700" anchor="t" anchorCtr="0">
            <a:normAutofit/>
          </a:bodyPr>
          <a:lstStyle>
            <a:lvl1pPr lvl="0" algn="r">
              <a:lnSpc>
                <a:spcPct val="110000"/>
              </a:lnSpc>
              <a:spcBef>
                <a:spcPts val="1000"/>
              </a:spcBef>
              <a:spcAft>
                <a:spcPts val="0"/>
              </a:spcAft>
              <a:buClr>
                <a:schemeClr val="lt1"/>
              </a:buClr>
              <a:buSzPts val="2800"/>
              <a:buNone/>
              <a:defRPr sz="2800" b="1">
                <a:solidFill>
                  <a:schemeClr val="lt1"/>
                </a:solidFill>
              </a:defRPr>
            </a:lvl1pPr>
            <a:lvl2pPr lvl="1" algn="l">
              <a:lnSpc>
                <a:spcPct val="110000"/>
              </a:lnSpc>
              <a:spcBef>
                <a:spcPts val="500"/>
              </a:spcBef>
              <a:spcAft>
                <a:spcPts val="0"/>
              </a:spcAft>
              <a:buClr>
                <a:schemeClr val="dk1"/>
              </a:buClr>
              <a:buSzPts val="1800"/>
              <a:buChar char="•"/>
              <a:defRPr/>
            </a:lvl2pPr>
            <a:lvl3pPr lvl="2" algn="l">
              <a:lnSpc>
                <a:spcPct val="110000"/>
              </a:lnSpc>
              <a:spcBef>
                <a:spcPts val="500"/>
              </a:spcBef>
              <a:spcAft>
                <a:spcPts val="0"/>
              </a:spcAft>
              <a:buClr>
                <a:schemeClr val="dk1"/>
              </a:buClr>
              <a:buSzPts val="1800"/>
              <a:buChar char="•"/>
              <a:defRPr/>
            </a:lvl3pPr>
            <a:lvl4pPr lvl="3" algn="l">
              <a:lnSpc>
                <a:spcPct val="110000"/>
              </a:lnSpc>
              <a:spcBef>
                <a:spcPts val="500"/>
              </a:spcBef>
              <a:spcAft>
                <a:spcPts val="0"/>
              </a:spcAft>
              <a:buClr>
                <a:schemeClr val="dk1"/>
              </a:buClr>
              <a:buSzPts val="1800"/>
              <a:buChar char="•"/>
              <a:defRPr/>
            </a:lvl4pPr>
            <a:lvl5pPr lvl="4" algn="l">
              <a:lnSpc>
                <a:spcPct val="11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00" name="Google Shape;100;p29"/>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9"/>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9"/>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2 Columns">
  <p:cSld name="Content 2 Columns">
    <p:spTree>
      <p:nvGrpSpPr>
        <p:cNvPr id="1" name="Shape 103"/>
        <p:cNvGrpSpPr/>
        <p:nvPr/>
      </p:nvGrpSpPr>
      <p:grpSpPr>
        <a:xfrm>
          <a:off x="0" y="0"/>
          <a:ext cx="0" cy="0"/>
          <a:chOff x="0" y="0"/>
          <a:chExt cx="0" cy="0"/>
        </a:xfrm>
      </p:grpSpPr>
      <p:sp>
        <p:nvSpPr>
          <p:cNvPr id="104" name="Google Shape;104;p30"/>
          <p:cNvSpPr/>
          <p:nvPr/>
        </p:nvSpPr>
        <p:spPr>
          <a:xfrm>
            <a:off x="0" y="0"/>
            <a:ext cx="12192000" cy="11504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105" name="Google Shape;105;p30"/>
          <p:cNvSpPr txBox="1">
            <a:spLocks noGrp="1"/>
          </p:cNvSpPr>
          <p:nvPr>
            <p:ph type="title"/>
          </p:nvPr>
        </p:nvSpPr>
        <p:spPr>
          <a:xfrm>
            <a:off x="1249680" y="190500"/>
            <a:ext cx="10036292" cy="773776"/>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1209243" y="1764139"/>
            <a:ext cx="4756714" cy="5976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2"/>
              </a:buClr>
              <a:buSzPts val="2400"/>
              <a:buNone/>
              <a:defRPr sz="2400" b="1">
                <a:solidFill>
                  <a:schemeClr val="accent2"/>
                </a:solidFill>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0"/>
          <p:cNvSpPr txBox="1">
            <a:spLocks noGrp="1"/>
          </p:cNvSpPr>
          <p:nvPr>
            <p:ph type="body" idx="2"/>
          </p:nvPr>
        </p:nvSpPr>
        <p:spPr>
          <a:xfrm>
            <a:off x="1209243" y="2374900"/>
            <a:ext cx="4756714" cy="3365500"/>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0"/>
          <p:cNvSpPr txBox="1">
            <a:spLocks noGrp="1"/>
          </p:cNvSpPr>
          <p:nvPr>
            <p:ph type="body" idx="3"/>
          </p:nvPr>
        </p:nvSpPr>
        <p:spPr>
          <a:xfrm>
            <a:off x="6257467" y="1764031"/>
            <a:ext cx="4756714" cy="5976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2"/>
              </a:buClr>
              <a:buSzPts val="2400"/>
              <a:buNone/>
              <a:defRPr sz="2400" b="1">
                <a:solidFill>
                  <a:schemeClr val="accent2"/>
                </a:solidFill>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0"/>
          <p:cNvSpPr txBox="1">
            <a:spLocks noGrp="1"/>
          </p:cNvSpPr>
          <p:nvPr>
            <p:ph type="body" idx="4"/>
          </p:nvPr>
        </p:nvSpPr>
        <p:spPr>
          <a:xfrm>
            <a:off x="6257467" y="2374900"/>
            <a:ext cx="4756714" cy="3365500"/>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30"/>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0"/>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0"/>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3 Columns">
  <p:cSld name="Content 3 Columns">
    <p:spTree>
      <p:nvGrpSpPr>
        <p:cNvPr id="1" name="Shape 113"/>
        <p:cNvGrpSpPr/>
        <p:nvPr/>
      </p:nvGrpSpPr>
      <p:grpSpPr>
        <a:xfrm>
          <a:off x="0" y="0"/>
          <a:ext cx="0" cy="0"/>
          <a:chOff x="0" y="0"/>
          <a:chExt cx="0" cy="0"/>
        </a:xfrm>
      </p:grpSpPr>
      <p:sp>
        <p:nvSpPr>
          <p:cNvPr id="114" name="Google Shape;114;p31"/>
          <p:cNvSpPr/>
          <p:nvPr/>
        </p:nvSpPr>
        <p:spPr>
          <a:xfrm>
            <a:off x="0" y="0"/>
            <a:ext cx="12192000" cy="11504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115" name="Google Shape;115;p31"/>
          <p:cNvSpPr txBox="1">
            <a:spLocks noGrp="1"/>
          </p:cNvSpPr>
          <p:nvPr>
            <p:ph type="title"/>
          </p:nvPr>
        </p:nvSpPr>
        <p:spPr>
          <a:xfrm>
            <a:off x="1879600" y="183988"/>
            <a:ext cx="9406372" cy="803380"/>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body" idx="1"/>
          </p:nvPr>
        </p:nvSpPr>
        <p:spPr>
          <a:xfrm>
            <a:off x="851300" y="1764193"/>
            <a:ext cx="3327366" cy="5976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2"/>
              </a:buClr>
              <a:buSzPts val="2400"/>
              <a:buNone/>
              <a:defRPr sz="2400" b="1">
                <a:solidFill>
                  <a:schemeClr val="accent2"/>
                </a:solidFill>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1"/>
          <p:cNvSpPr txBox="1">
            <a:spLocks noGrp="1"/>
          </p:cNvSpPr>
          <p:nvPr>
            <p:ph type="body" idx="2"/>
          </p:nvPr>
        </p:nvSpPr>
        <p:spPr>
          <a:xfrm>
            <a:off x="851193" y="2374899"/>
            <a:ext cx="3327366" cy="3485573"/>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1"/>
          <p:cNvSpPr txBox="1">
            <a:spLocks noGrp="1"/>
          </p:cNvSpPr>
          <p:nvPr>
            <p:ph type="body" idx="3"/>
          </p:nvPr>
        </p:nvSpPr>
        <p:spPr>
          <a:xfrm>
            <a:off x="4432317" y="1764193"/>
            <a:ext cx="3327366" cy="5976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2"/>
              </a:buClr>
              <a:buSzPts val="2400"/>
              <a:buNone/>
              <a:defRPr sz="2400" b="1">
                <a:solidFill>
                  <a:schemeClr val="accent2"/>
                </a:solidFill>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31"/>
          <p:cNvSpPr txBox="1">
            <a:spLocks noGrp="1"/>
          </p:cNvSpPr>
          <p:nvPr>
            <p:ph type="body" idx="4"/>
          </p:nvPr>
        </p:nvSpPr>
        <p:spPr>
          <a:xfrm>
            <a:off x="4432317" y="2374899"/>
            <a:ext cx="3327366" cy="3485573"/>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1"/>
          <p:cNvSpPr txBox="1">
            <a:spLocks noGrp="1"/>
          </p:cNvSpPr>
          <p:nvPr>
            <p:ph type="body" idx="5"/>
          </p:nvPr>
        </p:nvSpPr>
        <p:spPr>
          <a:xfrm>
            <a:off x="8025393" y="1764193"/>
            <a:ext cx="3327366" cy="5976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2"/>
              </a:buClr>
              <a:buSzPts val="2400"/>
              <a:buNone/>
              <a:defRPr sz="2400" b="1">
                <a:solidFill>
                  <a:schemeClr val="accent2"/>
                </a:solidFill>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1"/>
          <p:cNvSpPr txBox="1">
            <a:spLocks noGrp="1"/>
          </p:cNvSpPr>
          <p:nvPr>
            <p:ph type="body" idx="6"/>
          </p:nvPr>
        </p:nvSpPr>
        <p:spPr>
          <a:xfrm>
            <a:off x="8025393" y="2374899"/>
            <a:ext cx="3327366" cy="3485573"/>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31"/>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1"/>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20"/>
          <p:cNvSpPr/>
          <p:nvPr/>
        </p:nvSpPr>
        <p:spPr>
          <a:xfrm>
            <a:off x="0" y="0"/>
            <a:ext cx="12192000" cy="11504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23" name="Google Shape;23;p20"/>
          <p:cNvSpPr txBox="1">
            <a:spLocks noGrp="1"/>
          </p:cNvSpPr>
          <p:nvPr>
            <p:ph type="title"/>
          </p:nvPr>
        </p:nvSpPr>
        <p:spPr>
          <a:xfrm>
            <a:off x="1002983" y="194783"/>
            <a:ext cx="9421177" cy="76949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body" idx="1"/>
          </p:nvPr>
        </p:nvSpPr>
        <p:spPr>
          <a:xfrm>
            <a:off x="931863" y="1695450"/>
            <a:ext cx="10328275" cy="4314825"/>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0"/>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30" name="Google Shape;30;p21"/>
          <p:cNvSpPr/>
          <p:nvPr/>
        </p:nvSpPr>
        <p:spPr>
          <a:xfrm>
            <a:off x="0" y="0"/>
            <a:ext cx="40767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31" name="Google Shape;31;p21"/>
          <p:cNvSpPr txBox="1">
            <a:spLocks noGrp="1"/>
          </p:cNvSpPr>
          <p:nvPr>
            <p:ph type="title"/>
          </p:nvPr>
        </p:nvSpPr>
        <p:spPr>
          <a:xfrm>
            <a:off x="532264" y="776941"/>
            <a:ext cx="3209008" cy="51666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ftr" idx="11"/>
          </p:nvPr>
        </p:nvSpPr>
        <p:spPr>
          <a:xfrm>
            <a:off x="199277" y="6356350"/>
            <a:ext cx="374904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a:spLocks noGrp="1"/>
          </p:cNvSpPr>
          <p:nvPr>
            <p:ph type="pic" idx="2"/>
          </p:nvPr>
        </p:nvSpPr>
        <p:spPr>
          <a:xfrm>
            <a:off x="4076700" y="0"/>
            <a:ext cx="4038600" cy="3429000"/>
          </a:xfrm>
          <a:prstGeom prst="rect">
            <a:avLst/>
          </a:prstGeom>
          <a:noFill/>
          <a:ln>
            <a:noFill/>
          </a:ln>
        </p:spPr>
      </p:sp>
      <p:sp>
        <p:nvSpPr>
          <p:cNvPr id="34" name="Google Shape;34;p21"/>
          <p:cNvSpPr>
            <a:spLocks noGrp="1"/>
          </p:cNvSpPr>
          <p:nvPr>
            <p:ph type="pic" idx="3"/>
          </p:nvPr>
        </p:nvSpPr>
        <p:spPr>
          <a:xfrm>
            <a:off x="8115300" y="0"/>
            <a:ext cx="4076701" cy="3429000"/>
          </a:xfrm>
          <a:prstGeom prst="rect">
            <a:avLst/>
          </a:prstGeom>
          <a:noFill/>
          <a:ln>
            <a:noFill/>
          </a:ln>
        </p:spPr>
      </p:sp>
      <p:sp>
        <p:nvSpPr>
          <p:cNvPr id="35" name="Google Shape;35;p21"/>
          <p:cNvSpPr txBox="1">
            <a:spLocks noGrp="1"/>
          </p:cNvSpPr>
          <p:nvPr>
            <p:ph type="body" idx="1"/>
          </p:nvPr>
        </p:nvSpPr>
        <p:spPr>
          <a:xfrm>
            <a:off x="4864100" y="3841750"/>
            <a:ext cx="6599238" cy="2296083"/>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dk1"/>
              </a:buClr>
              <a:buSzPts val="2000"/>
              <a:buFont typeface="Arial"/>
              <a:buChar char="•"/>
              <a:defRPr sz="2000"/>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1"/>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38"/>
        <p:cNvGrpSpPr/>
        <p:nvPr/>
      </p:nvGrpSpPr>
      <p:grpSpPr>
        <a:xfrm>
          <a:off x="0" y="0"/>
          <a:ext cx="0" cy="0"/>
          <a:chOff x="0" y="0"/>
          <a:chExt cx="0" cy="0"/>
        </a:xfrm>
      </p:grpSpPr>
      <p:sp>
        <p:nvSpPr>
          <p:cNvPr id="39" name="Google Shape;39;p22"/>
          <p:cNvSpPr/>
          <p:nvPr/>
        </p:nvSpPr>
        <p:spPr>
          <a:xfrm>
            <a:off x="0" y="0"/>
            <a:ext cx="12192000" cy="228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40" name="Google Shape;40;p22"/>
          <p:cNvSpPr txBox="1">
            <a:spLocks noGrp="1"/>
          </p:cNvSpPr>
          <p:nvPr>
            <p:ph type="title"/>
          </p:nvPr>
        </p:nvSpPr>
        <p:spPr>
          <a:xfrm>
            <a:off x="649045" y="365124"/>
            <a:ext cx="9523655" cy="1501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2"/>
          <p:cNvSpPr>
            <a:spLocks noGrp="1"/>
          </p:cNvSpPr>
          <p:nvPr>
            <p:ph type="pic" idx="2"/>
          </p:nvPr>
        </p:nvSpPr>
        <p:spPr>
          <a:xfrm>
            <a:off x="0" y="2286000"/>
            <a:ext cx="5067300" cy="4572000"/>
          </a:xfrm>
          <a:prstGeom prst="rect">
            <a:avLst/>
          </a:prstGeom>
          <a:noFill/>
          <a:ln>
            <a:noFill/>
          </a:ln>
        </p:spPr>
      </p:sp>
      <p:sp>
        <p:nvSpPr>
          <p:cNvPr id="42" name="Google Shape;42;p22"/>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body" idx="1"/>
          </p:nvPr>
        </p:nvSpPr>
        <p:spPr>
          <a:xfrm>
            <a:off x="5819887" y="2899186"/>
            <a:ext cx="5610113" cy="3284359"/>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46"/>
        <p:cNvGrpSpPr/>
        <p:nvPr/>
      </p:nvGrpSpPr>
      <p:grpSpPr>
        <a:xfrm>
          <a:off x="0" y="0"/>
          <a:ext cx="0" cy="0"/>
          <a:chOff x="0" y="0"/>
          <a:chExt cx="0" cy="0"/>
        </a:xfrm>
      </p:grpSpPr>
      <p:sp>
        <p:nvSpPr>
          <p:cNvPr id="47" name="Google Shape;47;p23"/>
          <p:cNvSpPr/>
          <p:nvPr/>
        </p:nvSpPr>
        <p:spPr>
          <a:xfrm>
            <a:off x="0" y="0"/>
            <a:ext cx="12192000" cy="11504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48" name="Google Shape;48;p23"/>
          <p:cNvSpPr txBox="1">
            <a:spLocks noGrp="1"/>
          </p:cNvSpPr>
          <p:nvPr>
            <p:ph type="title"/>
          </p:nvPr>
        </p:nvSpPr>
        <p:spPr>
          <a:xfrm>
            <a:off x="1000759" y="194783"/>
            <a:ext cx="10022841" cy="76089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body" idx="1"/>
          </p:nvPr>
        </p:nvSpPr>
        <p:spPr>
          <a:xfrm>
            <a:off x="646112" y="1560513"/>
            <a:ext cx="10899776" cy="4341812"/>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3"/>
        <p:cNvGrpSpPr/>
        <p:nvPr/>
      </p:nvGrpSpPr>
      <p:grpSpPr>
        <a:xfrm>
          <a:off x="0" y="0"/>
          <a:ext cx="0" cy="0"/>
          <a:chOff x="0" y="0"/>
          <a:chExt cx="0" cy="0"/>
        </a:xfrm>
      </p:grpSpPr>
      <p:sp>
        <p:nvSpPr>
          <p:cNvPr id="54" name="Google Shape;54;p24"/>
          <p:cNvSpPr/>
          <p:nvPr/>
        </p:nvSpPr>
        <p:spPr>
          <a:xfrm>
            <a:off x="0" y="0"/>
            <a:ext cx="3048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55" name="Google Shape;55;p24"/>
          <p:cNvSpPr txBox="1">
            <a:spLocks noGrp="1"/>
          </p:cNvSpPr>
          <p:nvPr>
            <p:ph type="title"/>
          </p:nvPr>
        </p:nvSpPr>
        <p:spPr>
          <a:xfrm>
            <a:off x="331788" y="875030"/>
            <a:ext cx="2384425" cy="506857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199277" y="6356350"/>
            <a:ext cx="277113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body" idx="1"/>
          </p:nvPr>
        </p:nvSpPr>
        <p:spPr>
          <a:xfrm>
            <a:off x="3302000" y="876300"/>
            <a:ext cx="8607425" cy="4749800"/>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4"/>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60"/>
        <p:cNvGrpSpPr/>
        <p:nvPr/>
      </p:nvGrpSpPr>
      <p:grpSpPr>
        <a:xfrm>
          <a:off x="0" y="0"/>
          <a:ext cx="0" cy="0"/>
          <a:chOff x="0" y="0"/>
          <a:chExt cx="0" cy="0"/>
        </a:xfrm>
      </p:grpSpPr>
      <p:sp>
        <p:nvSpPr>
          <p:cNvPr id="61" name="Google Shape;61;p25"/>
          <p:cNvSpPr txBox="1">
            <a:spLocks noGrp="1"/>
          </p:cNvSpPr>
          <p:nvPr>
            <p:ph type="title"/>
          </p:nvPr>
        </p:nvSpPr>
        <p:spPr>
          <a:xfrm>
            <a:off x="647698" y="484494"/>
            <a:ext cx="5800867" cy="156949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800"/>
              <a:buFont typeface="Avenir"/>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5"/>
          <p:cNvSpPr txBox="1">
            <a:spLocks noGrp="1"/>
          </p:cNvSpPr>
          <p:nvPr>
            <p:ph type="body" idx="1"/>
          </p:nvPr>
        </p:nvSpPr>
        <p:spPr>
          <a:xfrm>
            <a:off x="647702" y="2156346"/>
            <a:ext cx="5800866" cy="396393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400"/>
              <a:buNone/>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5"/>
          <p:cNvSpPr txBox="1">
            <a:spLocks noGrp="1"/>
          </p:cNvSpPr>
          <p:nvPr>
            <p:ph type="ftr" idx="11"/>
          </p:nvPr>
        </p:nvSpPr>
        <p:spPr>
          <a:xfrm>
            <a:off x="199277" y="6356350"/>
            <a:ext cx="387742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a:spLocks noGrp="1"/>
          </p:cNvSpPr>
          <p:nvPr>
            <p:ph type="pic" idx="2"/>
          </p:nvPr>
        </p:nvSpPr>
        <p:spPr>
          <a:xfrm>
            <a:off x="6700838" y="665163"/>
            <a:ext cx="2214562" cy="2513012"/>
          </a:xfrm>
          <a:prstGeom prst="rect">
            <a:avLst/>
          </a:prstGeom>
          <a:noFill/>
          <a:ln>
            <a:noFill/>
          </a:ln>
        </p:spPr>
      </p:sp>
      <p:sp>
        <p:nvSpPr>
          <p:cNvPr id="65" name="Google Shape;65;p25"/>
          <p:cNvSpPr>
            <a:spLocks noGrp="1"/>
          </p:cNvSpPr>
          <p:nvPr>
            <p:ph type="pic" idx="3"/>
          </p:nvPr>
        </p:nvSpPr>
        <p:spPr>
          <a:xfrm>
            <a:off x="9329737" y="665579"/>
            <a:ext cx="2214562" cy="2513012"/>
          </a:xfrm>
          <a:prstGeom prst="rect">
            <a:avLst/>
          </a:prstGeom>
          <a:noFill/>
          <a:ln>
            <a:noFill/>
          </a:ln>
        </p:spPr>
      </p:sp>
      <p:sp>
        <p:nvSpPr>
          <p:cNvPr id="66" name="Google Shape;66;p25"/>
          <p:cNvSpPr>
            <a:spLocks noGrp="1"/>
          </p:cNvSpPr>
          <p:nvPr>
            <p:ph type="pic" idx="4"/>
          </p:nvPr>
        </p:nvSpPr>
        <p:spPr>
          <a:xfrm>
            <a:off x="6700854" y="3607271"/>
            <a:ext cx="2214562" cy="2513012"/>
          </a:xfrm>
          <a:prstGeom prst="rect">
            <a:avLst/>
          </a:prstGeom>
          <a:noFill/>
          <a:ln>
            <a:noFill/>
          </a:ln>
        </p:spPr>
      </p:sp>
      <p:sp>
        <p:nvSpPr>
          <p:cNvPr id="67" name="Google Shape;67;p25"/>
          <p:cNvSpPr>
            <a:spLocks noGrp="1"/>
          </p:cNvSpPr>
          <p:nvPr>
            <p:ph type="pic" idx="5"/>
          </p:nvPr>
        </p:nvSpPr>
        <p:spPr>
          <a:xfrm>
            <a:off x="9324845" y="3607271"/>
            <a:ext cx="2214562" cy="2513012"/>
          </a:xfrm>
          <a:prstGeom prst="rect">
            <a:avLst/>
          </a:prstGeom>
          <a:noFill/>
          <a:ln>
            <a:noFill/>
          </a:ln>
        </p:spPr>
      </p:sp>
      <p:sp>
        <p:nvSpPr>
          <p:cNvPr id="68" name="Google Shape;68;p25"/>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5"/>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venir"/>
              <a:buNone/>
              <a:defRPr sz="1050" b="0" i="0" u="none" strike="noStrike" cap="none">
                <a:solidFill>
                  <a:srgbClr val="000000"/>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70"/>
        <p:cNvGrpSpPr/>
        <p:nvPr/>
      </p:nvGrpSpPr>
      <p:grpSpPr>
        <a:xfrm>
          <a:off x="0" y="0"/>
          <a:ext cx="0" cy="0"/>
          <a:chOff x="0" y="0"/>
          <a:chExt cx="0" cy="0"/>
        </a:xfrm>
      </p:grpSpPr>
      <p:sp>
        <p:nvSpPr>
          <p:cNvPr id="71" name="Google Shape;71;p26"/>
          <p:cNvSpPr/>
          <p:nvPr/>
        </p:nvSpPr>
        <p:spPr>
          <a:xfrm>
            <a:off x="0" y="4533900"/>
            <a:ext cx="9144000" cy="232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CAB4C3"/>
              </a:solidFill>
              <a:latin typeface="Avenir"/>
              <a:ea typeface="Avenir"/>
              <a:cs typeface="Avenir"/>
              <a:sym typeface="Avenir"/>
            </a:endParaRPr>
          </a:p>
        </p:txBody>
      </p:sp>
      <p:sp>
        <p:nvSpPr>
          <p:cNvPr id="72" name="Google Shape;72;p26"/>
          <p:cNvSpPr txBox="1">
            <a:spLocks noGrp="1"/>
          </p:cNvSpPr>
          <p:nvPr>
            <p:ph type="ctrTitle"/>
          </p:nvPr>
        </p:nvSpPr>
        <p:spPr>
          <a:xfrm>
            <a:off x="877001" y="4947313"/>
            <a:ext cx="7700617" cy="14090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subTitle" idx="1"/>
          </p:nvPr>
        </p:nvSpPr>
        <p:spPr>
          <a:xfrm>
            <a:off x="9446252" y="386989"/>
            <a:ext cx="2443495" cy="375833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None/>
              <a:defRPr sz="2800" b="1">
                <a:solidFill>
                  <a:schemeClr val="accent1"/>
                </a:solidFill>
              </a:defRPr>
            </a:lvl1pPr>
            <a:lvl2pPr lvl="1" algn="l">
              <a:lnSpc>
                <a:spcPct val="110000"/>
              </a:lnSpc>
              <a:spcBef>
                <a:spcPts val="500"/>
              </a:spcBef>
              <a:spcAft>
                <a:spcPts val="0"/>
              </a:spcAft>
              <a:buClr>
                <a:schemeClr val="dk1"/>
              </a:buClr>
              <a:buSzPts val="1800"/>
              <a:buChar char="•"/>
              <a:defRPr/>
            </a:lvl2pPr>
            <a:lvl3pPr lvl="2" algn="l">
              <a:lnSpc>
                <a:spcPct val="110000"/>
              </a:lnSpc>
              <a:spcBef>
                <a:spcPts val="500"/>
              </a:spcBef>
              <a:spcAft>
                <a:spcPts val="0"/>
              </a:spcAft>
              <a:buClr>
                <a:schemeClr val="dk1"/>
              </a:buClr>
              <a:buSzPts val="1800"/>
              <a:buChar char="•"/>
              <a:defRPr/>
            </a:lvl3pPr>
            <a:lvl4pPr lvl="3" algn="l">
              <a:lnSpc>
                <a:spcPct val="110000"/>
              </a:lnSpc>
              <a:spcBef>
                <a:spcPts val="500"/>
              </a:spcBef>
              <a:spcAft>
                <a:spcPts val="0"/>
              </a:spcAft>
              <a:buClr>
                <a:schemeClr val="dk1"/>
              </a:buClr>
              <a:buSzPts val="1800"/>
              <a:buChar char="•"/>
              <a:defRPr/>
            </a:lvl4pPr>
            <a:lvl5pPr lvl="4" algn="l">
              <a:lnSpc>
                <a:spcPct val="11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4" name="Google Shape;74;p26"/>
          <p:cNvSpPr>
            <a:spLocks noGrp="1"/>
          </p:cNvSpPr>
          <p:nvPr>
            <p:ph type="pic" idx="2"/>
          </p:nvPr>
        </p:nvSpPr>
        <p:spPr>
          <a:xfrm>
            <a:off x="0" y="0"/>
            <a:ext cx="9144000" cy="4532313"/>
          </a:xfrm>
          <a:prstGeom prst="rect">
            <a:avLst/>
          </a:prstGeom>
          <a:noFill/>
          <a:ln>
            <a:noFill/>
          </a:ln>
        </p:spPr>
      </p:sp>
      <p:sp>
        <p:nvSpPr>
          <p:cNvPr id="75" name="Google Shape;75;p26"/>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a:spLocks noGrp="1"/>
          </p:cNvSpPr>
          <p:nvPr>
            <p:ph type="pic" idx="3"/>
          </p:nvPr>
        </p:nvSpPr>
        <p:spPr>
          <a:xfrm>
            <a:off x="9144000" y="4532313"/>
            <a:ext cx="3048000" cy="2325687"/>
          </a:xfrm>
          <a:prstGeom prst="rect">
            <a:avLst/>
          </a:prstGeom>
          <a:noFill/>
          <a:ln>
            <a:noFill/>
          </a:ln>
        </p:spPr>
      </p:sp>
      <p:sp>
        <p:nvSpPr>
          <p:cNvPr id="77" name="Google Shape;77;p26"/>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79"/>
        <p:cNvGrpSpPr/>
        <p:nvPr/>
      </p:nvGrpSpPr>
      <p:grpSpPr>
        <a:xfrm>
          <a:off x="0" y="0"/>
          <a:ext cx="0" cy="0"/>
          <a:chOff x="0" y="0"/>
          <a:chExt cx="0" cy="0"/>
        </a:xfrm>
      </p:grpSpPr>
      <p:sp>
        <p:nvSpPr>
          <p:cNvPr id="80" name="Google Shape;80;p27"/>
          <p:cNvSpPr/>
          <p:nvPr/>
        </p:nvSpPr>
        <p:spPr>
          <a:xfrm>
            <a:off x="1" y="0"/>
            <a:ext cx="7086599" cy="453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CAB4C3"/>
              </a:solidFill>
              <a:latin typeface="Avenir"/>
              <a:ea typeface="Avenir"/>
              <a:cs typeface="Avenir"/>
              <a:sym typeface="Avenir"/>
            </a:endParaRPr>
          </a:p>
        </p:txBody>
      </p:sp>
      <p:sp>
        <p:nvSpPr>
          <p:cNvPr id="81" name="Google Shape;81;p27"/>
          <p:cNvSpPr txBox="1">
            <a:spLocks noGrp="1"/>
          </p:cNvSpPr>
          <p:nvPr>
            <p:ph type="ctrTitle"/>
          </p:nvPr>
        </p:nvSpPr>
        <p:spPr>
          <a:xfrm>
            <a:off x="649045" y="753035"/>
            <a:ext cx="5945393" cy="236668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subTitle" idx="1"/>
          </p:nvPr>
        </p:nvSpPr>
        <p:spPr>
          <a:xfrm>
            <a:off x="649045" y="3075868"/>
            <a:ext cx="5945393" cy="1108335"/>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lt1"/>
              </a:buClr>
              <a:buSzPts val="2400"/>
              <a:buNone/>
              <a:defRPr sz="2400">
                <a:solidFill>
                  <a:schemeClr val="lt1"/>
                </a:solidFill>
              </a:defRPr>
            </a:lvl1pPr>
            <a:lvl2pPr lvl="1" algn="l">
              <a:lnSpc>
                <a:spcPct val="110000"/>
              </a:lnSpc>
              <a:spcBef>
                <a:spcPts val="500"/>
              </a:spcBef>
              <a:spcAft>
                <a:spcPts val="0"/>
              </a:spcAft>
              <a:buClr>
                <a:schemeClr val="dk1"/>
              </a:buClr>
              <a:buSzPts val="1800"/>
              <a:buChar char="•"/>
              <a:defRPr/>
            </a:lvl2pPr>
            <a:lvl3pPr lvl="2" algn="l">
              <a:lnSpc>
                <a:spcPct val="110000"/>
              </a:lnSpc>
              <a:spcBef>
                <a:spcPts val="500"/>
              </a:spcBef>
              <a:spcAft>
                <a:spcPts val="0"/>
              </a:spcAft>
              <a:buClr>
                <a:schemeClr val="dk1"/>
              </a:buClr>
              <a:buSzPts val="1800"/>
              <a:buChar char="•"/>
              <a:defRPr/>
            </a:lvl3pPr>
            <a:lvl4pPr lvl="3" algn="l">
              <a:lnSpc>
                <a:spcPct val="110000"/>
              </a:lnSpc>
              <a:spcBef>
                <a:spcPts val="500"/>
              </a:spcBef>
              <a:spcAft>
                <a:spcPts val="0"/>
              </a:spcAft>
              <a:buClr>
                <a:schemeClr val="dk1"/>
              </a:buClr>
              <a:buSzPts val="1800"/>
              <a:buChar char="•"/>
              <a:defRPr/>
            </a:lvl4pPr>
            <a:lvl5pPr lvl="4" algn="l">
              <a:lnSpc>
                <a:spcPct val="11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83" name="Google Shape;83;p27"/>
          <p:cNvSpPr>
            <a:spLocks noGrp="1"/>
          </p:cNvSpPr>
          <p:nvPr>
            <p:ph type="pic" idx="2"/>
          </p:nvPr>
        </p:nvSpPr>
        <p:spPr>
          <a:xfrm>
            <a:off x="0" y="4533900"/>
            <a:ext cx="7086598" cy="2324100"/>
          </a:xfrm>
          <a:prstGeom prst="rect">
            <a:avLst/>
          </a:prstGeom>
          <a:noFill/>
          <a:ln>
            <a:noFill/>
          </a:ln>
        </p:spPr>
      </p:sp>
      <p:sp>
        <p:nvSpPr>
          <p:cNvPr id="84" name="Google Shape;84;p27"/>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a:spLocks noGrp="1"/>
          </p:cNvSpPr>
          <p:nvPr>
            <p:ph type="pic" idx="3"/>
          </p:nvPr>
        </p:nvSpPr>
        <p:spPr>
          <a:xfrm>
            <a:off x="7086600" y="0"/>
            <a:ext cx="5105400" cy="4533900"/>
          </a:xfrm>
          <a:prstGeom prst="rect">
            <a:avLst/>
          </a:prstGeom>
          <a:noFill/>
          <a:ln>
            <a:noFill/>
          </a:ln>
        </p:spPr>
      </p:sp>
      <p:sp>
        <p:nvSpPr>
          <p:cNvPr id="86" name="Google Shape;86;p27"/>
          <p:cNvSpPr>
            <a:spLocks noGrp="1"/>
          </p:cNvSpPr>
          <p:nvPr>
            <p:ph type="pic" idx="4"/>
          </p:nvPr>
        </p:nvSpPr>
        <p:spPr>
          <a:xfrm>
            <a:off x="7086598" y="4533900"/>
            <a:ext cx="5105402" cy="2324100"/>
          </a:xfrm>
          <a:prstGeom prst="rect">
            <a:avLst/>
          </a:prstGeom>
          <a:noFill/>
          <a:ln>
            <a:noFill/>
          </a:ln>
        </p:spPr>
      </p:sp>
      <p:sp>
        <p:nvSpPr>
          <p:cNvPr id="87" name="Google Shape;87;p27"/>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649224" y="365124"/>
            <a:ext cx="10552176" cy="1499616"/>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accent1"/>
              </a:buClr>
              <a:buSzPts val="4800"/>
              <a:buFont typeface="Avenir"/>
              <a:buNone/>
              <a:defRPr sz="4800" b="1" i="0" u="none" strike="noStrike" cap="none">
                <a:solidFill>
                  <a:schemeClr val="accent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649224" y="1984248"/>
            <a:ext cx="10552176" cy="419709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0000"/>
              </a:lnSpc>
              <a:spcBef>
                <a:spcPts val="10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3pPr>
            <a:lvl4pPr marL="1828800" marR="0" lvl="3"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4pPr>
            <a:lvl5pPr marL="2286000" marR="0" lvl="4"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18"/>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3" name="Google Shape;13;p18"/>
          <p:cNvSpPr txBox="1">
            <a:spLocks noGrp="1"/>
          </p:cNvSpPr>
          <p:nvPr>
            <p:ph type="ftr" idx="11"/>
          </p:nvPr>
        </p:nvSpPr>
        <p:spPr>
          <a:xfrm>
            <a:off x="201168" y="6356350"/>
            <a:ext cx="483717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4" name="Google Shape;14;p18"/>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m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6.tmp"/></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doi.org/10.1002/jgrd.50704" TargetMode="Externa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www.smn.gob.ar/"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xfrm>
            <a:off x="592092" y="526150"/>
            <a:ext cx="6815400" cy="411116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5400"/>
              <a:buFont typeface="Avenir"/>
              <a:buNone/>
            </a:pPr>
            <a:r>
              <a:rPr lang="en-US" sz="4800" dirty="0" err="1">
                <a:latin typeface="Arial"/>
                <a:ea typeface="Arial"/>
                <a:cs typeface="Arial"/>
                <a:sym typeface="Arial"/>
              </a:rPr>
              <a:t>Influencia</a:t>
            </a:r>
            <a:r>
              <a:rPr lang="en-US" sz="4800" dirty="0">
                <a:latin typeface="Arial"/>
                <a:ea typeface="Arial"/>
                <a:cs typeface="Arial"/>
                <a:sym typeface="Arial"/>
              </a:rPr>
              <a:t> de la </a:t>
            </a:r>
            <a:r>
              <a:rPr lang="en-US" sz="4800" dirty="0" err="1">
                <a:latin typeface="Arial"/>
                <a:ea typeface="Arial"/>
                <a:cs typeface="Arial"/>
                <a:sym typeface="Arial"/>
              </a:rPr>
              <a:t>vegetación</a:t>
            </a:r>
            <a:r>
              <a:rPr lang="en-US" sz="4800" dirty="0">
                <a:latin typeface="Arial"/>
                <a:ea typeface="Arial"/>
                <a:cs typeface="Arial"/>
                <a:sym typeface="Arial"/>
              </a:rPr>
              <a:t> </a:t>
            </a:r>
            <a:r>
              <a:rPr lang="en-US" sz="4800" dirty="0" err="1">
                <a:latin typeface="Arial"/>
                <a:ea typeface="Arial"/>
                <a:cs typeface="Arial"/>
                <a:sym typeface="Arial"/>
              </a:rPr>
              <a:t>sobre</a:t>
            </a:r>
            <a:r>
              <a:rPr lang="en-US" sz="4800" dirty="0">
                <a:latin typeface="Arial"/>
                <a:ea typeface="Arial"/>
                <a:cs typeface="Arial"/>
                <a:sym typeface="Arial"/>
              </a:rPr>
              <a:t> la </a:t>
            </a:r>
            <a:r>
              <a:rPr lang="en-US" sz="4800" dirty="0" err="1">
                <a:latin typeface="Arial"/>
                <a:ea typeface="Arial"/>
                <a:cs typeface="Arial"/>
                <a:sym typeface="Arial"/>
              </a:rPr>
              <a:t>temperatura</a:t>
            </a:r>
            <a:r>
              <a:rPr lang="en-US" sz="4800" dirty="0">
                <a:latin typeface="Arial"/>
                <a:ea typeface="Arial"/>
                <a:cs typeface="Arial"/>
                <a:sym typeface="Arial"/>
              </a:rPr>
              <a:t> superficial </a:t>
            </a:r>
            <a:r>
              <a:rPr lang="en-US" sz="4800" dirty="0" err="1">
                <a:latin typeface="Arial"/>
                <a:ea typeface="Arial"/>
                <a:cs typeface="Arial"/>
                <a:sym typeface="Arial"/>
              </a:rPr>
              <a:t>en</a:t>
            </a:r>
            <a:r>
              <a:rPr lang="en-US" sz="4800" dirty="0">
                <a:latin typeface="Arial"/>
                <a:ea typeface="Arial"/>
                <a:cs typeface="Arial"/>
                <a:sym typeface="Arial"/>
              </a:rPr>
              <a:t> </a:t>
            </a:r>
            <a:r>
              <a:rPr lang="en-US" sz="4800" dirty="0" err="1">
                <a:latin typeface="Arial"/>
                <a:ea typeface="Arial"/>
                <a:cs typeface="Arial"/>
                <a:sym typeface="Arial"/>
              </a:rPr>
              <a:t>el</a:t>
            </a:r>
            <a:r>
              <a:rPr lang="en-US" sz="4800" dirty="0">
                <a:latin typeface="Arial"/>
                <a:ea typeface="Arial"/>
                <a:cs typeface="Arial"/>
                <a:sym typeface="Arial"/>
              </a:rPr>
              <a:t> Gran Buenos Aires, Argentina</a:t>
            </a:r>
            <a:endParaRPr sz="4800" dirty="0">
              <a:latin typeface="Arial"/>
              <a:ea typeface="Arial"/>
              <a:cs typeface="Arial"/>
              <a:sym typeface="Arial"/>
            </a:endParaRPr>
          </a:p>
        </p:txBody>
      </p:sp>
      <p:sp>
        <p:nvSpPr>
          <p:cNvPr id="130" name="Google Shape;130;p1"/>
          <p:cNvSpPr txBox="1">
            <a:spLocks noGrp="1"/>
          </p:cNvSpPr>
          <p:nvPr>
            <p:ph type="subTitle" idx="1"/>
          </p:nvPr>
        </p:nvSpPr>
        <p:spPr>
          <a:xfrm>
            <a:off x="592092" y="5186662"/>
            <a:ext cx="4282256" cy="6993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2800"/>
              <a:buNone/>
            </a:pPr>
            <a:r>
              <a:rPr lang="en-US" dirty="0" err="1">
                <a:latin typeface="Arial"/>
                <a:ea typeface="Arial"/>
                <a:cs typeface="Arial"/>
                <a:sym typeface="Arial"/>
              </a:rPr>
              <a:t>GeoHackeo</a:t>
            </a:r>
            <a:r>
              <a:rPr lang="en-US" dirty="0">
                <a:latin typeface="Arial"/>
                <a:ea typeface="Arial"/>
                <a:cs typeface="Arial"/>
                <a:sym typeface="Arial"/>
              </a:rPr>
              <a:t>: </a:t>
            </a:r>
            <a:r>
              <a:rPr lang="en-US" dirty="0" err="1">
                <a:latin typeface="Arial"/>
                <a:ea typeface="Arial"/>
                <a:cs typeface="Arial"/>
                <a:sym typeface="Arial"/>
              </a:rPr>
              <a:t>CoCo</a:t>
            </a:r>
            <a:r>
              <a:rPr lang="en-US" dirty="0">
                <a:latin typeface="Arial"/>
                <a:ea typeface="Arial"/>
                <a:cs typeface="Arial"/>
                <a:sym typeface="Arial"/>
              </a:rPr>
              <a:t> 2023</a:t>
            </a:r>
            <a:endParaRPr dirty="0">
              <a:latin typeface="Arial"/>
              <a:ea typeface="Arial"/>
              <a:cs typeface="Arial"/>
              <a:sym typeface="Arial"/>
            </a:endParaRPr>
          </a:p>
        </p:txBody>
      </p:sp>
      <p:pic>
        <p:nvPicPr>
          <p:cNvPr id="131" name="Google Shape;131;p1" descr="暑期快到了，南美地区亲子探险地了解一下？-世界游网World Travel Online"/>
          <p:cNvPicPr preferRelativeResize="0"/>
          <p:nvPr/>
        </p:nvPicPr>
        <p:blipFill rotWithShape="1">
          <a:blip r:embed="rId3">
            <a:alphaModFix/>
          </a:blip>
          <a:srcRect/>
          <a:stretch/>
        </p:blipFill>
        <p:spPr>
          <a:xfrm>
            <a:off x="8096250" y="0"/>
            <a:ext cx="4095750" cy="6858000"/>
          </a:xfrm>
          <a:prstGeom prst="rect">
            <a:avLst/>
          </a:prstGeom>
          <a:noFill/>
          <a:ln>
            <a:noFill/>
          </a:ln>
        </p:spPr>
      </p:pic>
      <p:pic>
        <p:nvPicPr>
          <p:cNvPr id="3" name="Picture 2" descr="A picture containing logo&#10;&#10;Description automatically generated">
            <a:extLst>
              <a:ext uri="{FF2B5EF4-FFF2-40B4-BE49-F238E27FC236}">
                <a16:creationId xmlns:a16="http://schemas.microsoft.com/office/drawing/2014/main" id="{A08F7AB8-5CD7-F354-E951-5628646E7731}"/>
              </a:ext>
            </a:extLst>
          </p:cNvPr>
          <p:cNvPicPr>
            <a:picLocks noChangeAspect="1"/>
          </p:cNvPicPr>
          <p:nvPr/>
        </p:nvPicPr>
        <p:blipFill rotWithShape="1">
          <a:blip r:embed="rId4"/>
          <a:srcRect l="1874" t="13747" r="2233"/>
          <a:stretch/>
        </p:blipFill>
        <p:spPr>
          <a:xfrm>
            <a:off x="4874348" y="6035818"/>
            <a:ext cx="3037113" cy="59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10"/>
          <p:cNvPicPr preferRelativeResize="0"/>
          <p:nvPr/>
        </p:nvPicPr>
        <p:blipFill rotWithShape="1">
          <a:blip r:embed="rId3">
            <a:alphaModFix/>
          </a:blip>
          <a:srcRect l="22235" t="10157" r="24158" b="9674"/>
          <a:stretch/>
        </p:blipFill>
        <p:spPr>
          <a:xfrm>
            <a:off x="7906800" y="0"/>
            <a:ext cx="4285200" cy="3936300"/>
          </a:xfrm>
          <a:prstGeom prst="rect">
            <a:avLst/>
          </a:prstGeom>
          <a:noFill/>
          <a:ln>
            <a:noFill/>
          </a:ln>
        </p:spPr>
      </p:pic>
      <p:sp>
        <p:nvSpPr>
          <p:cNvPr id="263" name="Google Shape;263;p10"/>
          <p:cNvSpPr txBox="1">
            <a:spLocks noGrp="1"/>
          </p:cNvSpPr>
          <p:nvPr>
            <p:ph type="title"/>
          </p:nvPr>
        </p:nvSpPr>
        <p:spPr>
          <a:xfrm>
            <a:off x="201172" y="475148"/>
            <a:ext cx="4285200" cy="1501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venir"/>
              <a:buNone/>
            </a:pPr>
            <a:r>
              <a:rPr lang="en-US" b="0" dirty="0" err="1">
                <a:latin typeface="Arial"/>
                <a:ea typeface="Arial"/>
                <a:cs typeface="Arial"/>
                <a:sym typeface="Arial"/>
              </a:rPr>
              <a:t>Metodología</a:t>
            </a:r>
            <a:endParaRPr b="0" dirty="0">
              <a:latin typeface="Arial"/>
              <a:ea typeface="Arial"/>
              <a:cs typeface="Arial"/>
              <a:sym typeface="Arial"/>
            </a:endParaRPr>
          </a:p>
        </p:txBody>
      </p:sp>
      <p:sp>
        <p:nvSpPr>
          <p:cNvPr id="264" name="Google Shape;264;p10"/>
          <p:cNvSpPr txBox="1">
            <a:spLocks noGrp="1"/>
          </p:cNvSpPr>
          <p:nvPr>
            <p:ph type="body" idx="1"/>
          </p:nvPr>
        </p:nvSpPr>
        <p:spPr>
          <a:xfrm>
            <a:off x="201175" y="2315350"/>
            <a:ext cx="11795700" cy="39363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800"/>
              <a:buNone/>
            </a:pPr>
            <a:r>
              <a:rPr lang="en-US" sz="1800" b="1" i="1" u="sng">
                <a:latin typeface="Arial"/>
                <a:ea typeface="Arial"/>
                <a:cs typeface="Arial"/>
                <a:sym typeface="Arial"/>
              </a:rPr>
              <a:t>DATOS DE NDVI</a:t>
            </a:r>
            <a:endParaRPr sz="1800" b="1" i="1" u="sng">
              <a:latin typeface="Arial"/>
              <a:ea typeface="Arial"/>
              <a:cs typeface="Arial"/>
              <a:sym typeface="Arial"/>
            </a:endParaRPr>
          </a:p>
          <a:p>
            <a:pPr marL="0" lvl="0" indent="0" algn="just" rtl="0">
              <a:lnSpc>
                <a:spcPct val="115000"/>
              </a:lnSpc>
              <a:spcBef>
                <a:spcPts val="0"/>
              </a:spcBef>
              <a:spcAft>
                <a:spcPts val="0"/>
              </a:spcAft>
              <a:buClr>
                <a:schemeClr val="dk1"/>
              </a:buClr>
              <a:buSzPts val="1800"/>
              <a:buNone/>
            </a:pPr>
            <a:endParaRPr sz="1800" b="1" i="1" u="sng">
              <a:latin typeface="Arial"/>
              <a:ea typeface="Arial"/>
              <a:cs typeface="Arial"/>
              <a:sym typeface="Arial"/>
            </a:endParaRPr>
          </a:p>
          <a:p>
            <a:pPr marL="0" lvl="0" indent="0" algn="just" rtl="0">
              <a:lnSpc>
                <a:spcPct val="115000"/>
              </a:lnSpc>
              <a:spcBef>
                <a:spcPts val="0"/>
              </a:spcBef>
              <a:spcAft>
                <a:spcPts val="0"/>
              </a:spcAft>
              <a:buClr>
                <a:schemeClr val="dk1"/>
              </a:buClr>
              <a:buSzPts val="1800"/>
              <a:buNone/>
            </a:pPr>
            <a:r>
              <a:rPr lang="en-US" sz="1800" u="sng">
                <a:latin typeface="Arial"/>
                <a:ea typeface="Arial"/>
                <a:cs typeface="Arial"/>
                <a:sym typeface="Arial"/>
              </a:rPr>
              <a:t>Fuente</a:t>
            </a:r>
            <a:r>
              <a:rPr lang="en-US" sz="1800">
                <a:latin typeface="Arial"/>
                <a:ea typeface="Arial"/>
                <a:cs typeface="Arial"/>
                <a:sym typeface="Arial"/>
              </a:rPr>
              <a:t>: Planetary Computer</a:t>
            </a:r>
            <a:endParaRPr sz="1800">
              <a:latin typeface="Arial"/>
              <a:ea typeface="Arial"/>
              <a:cs typeface="Arial"/>
              <a:sym typeface="Arial"/>
            </a:endParaRPr>
          </a:p>
          <a:p>
            <a:pPr marL="971550" lvl="1" indent="-285750" algn="just" rtl="0">
              <a:lnSpc>
                <a:spcPct val="115000"/>
              </a:lnSpc>
              <a:spcBef>
                <a:spcPts val="0"/>
              </a:spcBef>
              <a:spcAft>
                <a:spcPts val="0"/>
              </a:spcAft>
              <a:buClr>
                <a:schemeClr val="dk1"/>
              </a:buClr>
              <a:buSzPts val="1800"/>
              <a:buChar char="✔"/>
            </a:pPr>
            <a:r>
              <a:rPr lang="en-US" sz="1800">
                <a:latin typeface="Arial"/>
                <a:ea typeface="Arial"/>
                <a:cs typeface="Arial"/>
                <a:sym typeface="Arial"/>
              </a:rPr>
              <a:t>Landsat Colección 2, Nivel 2</a:t>
            </a:r>
            <a:endParaRPr sz="1800">
              <a:latin typeface="Arial"/>
              <a:ea typeface="Arial"/>
              <a:cs typeface="Arial"/>
              <a:sym typeface="Arial"/>
            </a:endParaRPr>
          </a:p>
          <a:p>
            <a:pPr marL="971550" lvl="1" indent="-285750" algn="just" rtl="0">
              <a:lnSpc>
                <a:spcPct val="115000"/>
              </a:lnSpc>
              <a:spcBef>
                <a:spcPts val="0"/>
              </a:spcBef>
              <a:spcAft>
                <a:spcPts val="0"/>
              </a:spcAft>
              <a:buClr>
                <a:schemeClr val="dk1"/>
              </a:buClr>
              <a:buSzPts val="1800"/>
              <a:buChar char="✔"/>
            </a:pPr>
            <a:r>
              <a:rPr lang="en-US" sz="1800">
                <a:latin typeface="Arial"/>
                <a:ea typeface="Arial"/>
                <a:cs typeface="Arial"/>
                <a:sym typeface="Arial"/>
              </a:rPr>
              <a:t>Marzo 2022- Marzo 2023</a:t>
            </a:r>
            <a:endParaRPr sz="1800">
              <a:latin typeface="Arial"/>
              <a:ea typeface="Arial"/>
              <a:cs typeface="Arial"/>
              <a:sym typeface="Arial"/>
            </a:endParaRPr>
          </a:p>
          <a:p>
            <a:pPr marL="971550" lvl="1" indent="-285750" algn="just" rtl="0">
              <a:lnSpc>
                <a:spcPct val="115000"/>
              </a:lnSpc>
              <a:spcBef>
                <a:spcPts val="0"/>
              </a:spcBef>
              <a:spcAft>
                <a:spcPts val="0"/>
              </a:spcAft>
              <a:buClr>
                <a:schemeClr val="dk1"/>
              </a:buClr>
              <a:buSzPts val="1800"/>
              <a:buChar char="✔"/>
            </a:pPr>
            <a:r>
              <a:rPr lang="en-US" sz="1800">
                <a:latin typeface="Arial"/>
                <a:ea typeface="Arial"/>
                <a:cs typeface="Arial"/>
                <a:sym typeface="Arial"/>
              </a:rPr>
              <a:t>Formato txt</a:t>
            </a:r>
            <a:endParaRPr sz="1800">
              <a:latin typeface="Arial"/>
              <a:ea typeface="Arial"/>
              <a:cs typeface="Arial"/>
              <a:sym typeface="Arial"/>
            </a:endParaRPr>
          </a:p>
          <a:p>
            <a:pPr marL="914400" lvl="0" indent="0" algn="just" rtl="0">
              <a:lnSpc>
                <a:spcPct val="115000"/>
              </a:lnSpc>
              <a:spcBef>
                <a:spcPts val="0"/>
              </a:spcBef>
              <a:spcAft>
                <a:spcPts val="0"/>
              </a:spcAft>
              <a:buSzPts val="24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800"/>
              <a:buNone/>
            </a:pPr>
            <a:r>
              <a:rPr lang="en-US" sz="1800" u="sng">
                <a:latin typeface="Arial"/>
                <a:ea typeface="Arial"/>
                <a:cs typeface="Arial"/>
                <a:sym typeface="Arial"/>
              </a:rPr>
              <a:t>Proceso</a:t>
            </a:r>
            <a:r>
              <a:rPr lang="en-US" sz="1800">
                <a:latin typeface="Arial"/>
                <a:ea typeface="Arial"/>
                <a:cs typeface="Arial"/>
                <a:sym typeface="Arial"/>
              </a:rPr>
              <a:t>: En Jupiter Lab:</a:t>
            </a:r>
            <a:endParaRPr sz="1800">
              <a:latin typeface="Arial"/>
              <a:ea typeface="Arial"/>
              <a:cs typeface="Arial"/>
              <a:sym typeface="Arial"/>
            </a:endParaRPr>
          </a:p>
          <a:p>
            <a:pPr marL="0" lvl="0" indent="0" algn="just" rtl="0">
              <a:lnSpc>
                <a:spcPct val="115000"/>
              </a:lnSpc>
              <a:spcBef>
                <a:spcPts val="0"/>
              </a:spcBef>
              <a:spcAft>
                <a:spcPts val="0"/>
              </a:spcAft>
              <a:buSzPts val="2400"/>
              <a:buNone/>
            </a:pPr>
            <a:r>
              <a:rPr lang="en-US" sz="1800">
                <a:latin typeface="Arial"/>
                <a:ea typeface="Arial"/>
                <a:cs typeface="Arial"/>
                <a:sym typeface="Arial"/>
              </a:rPr>
              <a:t>1. Estimación de índice espectral de vegetación normalizado o NDVI</a:t>
            </a:r>
            <a:endParaRPr sz="1800">
              <a:latin typeface="Arial"/>
              <a:ea typeface="Arial"/>
              <a:cs typeface="Arial"/>
              <a:sym typeface="Arial"/>
            </a:endParaRPr>
          </a:p>
          <a:p>
            <a:pPr marL="0" lvl="0" indent="0" algn="just" rtl="0">
              <a:lnSpc>
                <a:spcPct val="115000"/>
              </a:lnSpc>
              <a:spcBef>
                <a:spcPts val="0"/>
              </a:spcBef>
              <a:spcAft>
                <a:spcPts val="0"/>
              </a:spcAft>
              <a:buSzPts val="2400"/>
              <a:buNone/>
            </a:pPr>
            <a:r>
              <a:rPr lang="en-US" sz="1800">
                <a:latin typeface="Arial"/>
                <a:ea typeface="Arial"/>
                <a:cs typeface="Arial"/>
                <a:sym typeface="Arial"/>
              </a:rPr>
              <a:t>2. Extrajimos el perfil de NDVI a la altura de las estaciones Aeroparque  Aero y Nueve de Julio</a:t>
            </a:r>
            <a:endParaRPr sz="1800">
              <a:latin typeface="Arial"/>
              <a:ea typeface="Arial"/>
              <a:cs typeface="Arial"/>
              <a:sym typeface="Arial"/>
            </a:endParaRPr>
          </a:p>
          <a:p>
            <a:pPr marL="0" lvl="0" indent="0" algn="just" rtl="0">
              <a:lnSpc>
                <a:spcPct val="115000"/>
              </a:lnSpc>
              <a:spcBef>
                <a:spcPts val="0"/>
              </a:spcBef>
              <a:spcAft>
                <a:spcPts val="0"/>
              </a:spcAft>
              <a:buSzPts val="2400"/>
              <a:buNone/>
            </a:pPr>
            <a:r>
              <a:rPr lang="en-US" sz="1800">
                <a:latin typeface="Arial"/>
                <a:ea typeface="Arial"/>
                <a:cs typeface="Arial"/>
                <a:sym typeface="Arial"/>
              </a:rPr>
              <a:t>3. Elaboramos un mapa de variación de NDVI en el área de estudio y le superpusimos la variación de temperatura máxima en las distintas estaciones meteorológicas.</a:t>
            </a:r>
            <a:endParaRPr sz="1800">
              <a:latin typeface="Arial"/>
              <a:ea typeface="Arial"/>
              <a:cs typeface="Arial"/>
              <a:sym typeface="Arial"/>
            </a:endParaRPr>
          </a:p>
        </p:txBody>
      </p:sp>
      <p:sp>
        <p:nvSpPr>
          <p:cNvPr id="265" name="Google Shape;265;p10"/>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GEOHACKEO 2023</a:t>
            </a:r>
            <a:endParaRPr/>
          </a:p>
        </p:txBody>
      </p:sp>
      <p:sp>
        <p:nvSpPr>
          <p:cNvPr id="266" name="Google Shape;266;p10"/>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10</a:t>
            </a:fld>
            <a:endParaRPr/>
          </a:p>
        </p:txBody>
      </p:sp>
      <p:pic>
        <p:nvPicPr>
          <p:cNvPr id="2" name="Picture 1" descr="A picture containing clipart&#10;&#10;Description automatically generated">
            <a:extLst>
              <a:ext uri="{FF2B5EF4-FFF2-40B4-BE49-F238E27FC236}">
                <a16:creationId xmlns:a16="http://schemas.microsoft.com/office/drawing/2014/main" id="{A1E6F72E-5F99-5EB5-05DD-489CEDA7CA99}"/>
              </a:ext>
            </a:extLst>
          </p:cNvPr>
          <p:cNvPicPr>
            <a:picLocks noChangeAspect="1"/>
          </p:cNvPicPr>
          <p:nvPr/>
        </p:nvPicPr>
        <p:blipFill>
          <a:blip r:embed="rId4"/>
          <a:stretch>
            <a:fillRect/>
          </a:stretch>
        </p:blipFill>
        <p:spPr>
          <a:xfrm>
            <a:off x="194812" y="166474"/>
            <a:ext cx="724226" cy="6906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e17e05aff3_0_13"/>
          <p:cNvSpPr txBox="1">
            <a:spLocks noGrp="1"/>
          </p:cNvSpPr>
          <p:nvPr>
            <p:ph type="title"/>
          </p:nvPr>
        </p:nvSpPr>
        <p:spPr>
          <a:xfrm>
            <a:off x="152260" y="101768"/>
            <a:ext cx="11125201" cy="69069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4800"/>
              <a:buNone/>
            </a:pPr>
            <a:r>
              <a:rPr lang="en-US" sz="4400" b="0" dirty="0" err="1">
                <a:latin typeface="Arial"/>
                <a:ea typeface="Arial"/>
                <a:cs typeface="Arial"/>
                <a:sym typeface="Arial"/>
              </a:rPr>
              <a:t>Temperaturas</a:t>
            </a:r>
            <a:r>
              <a:rPr lang="en-US" sz="4400" b="0" dirty="0">
                <a:latin typeface="Arial"/>
                <a:ea typeface="Arial"/>
                <a:cs typeface="Arial"/>
                <a:sym typeface="Arial"/>
              </a:rPr>
              <a:t> </a:t>
            </a:r>
            <a:r>
              <a:rPr lang="en-US" sz="4400" b="0" dirty="0" err="1">
                <a:latin typeface="Arial"/>
                <a:ea typeface="Arial"/>
                <a:cs typeface="Arial"/>
                <a:sym typeface="Arial"/>
              </a:rPr>
              <a:t>máximas</a:t>
            </a:r>
            <a:r>
              <a:rPr lang="en-US" sz="4400" b="0" dirty="0">
                <a:latin typeface="Arial"/>
                <a:ea typeface="Arial"/>
                <a:cs typeface="Arial"/>
                <a:sym typeface="Arial"/>
              </a:rPr>
              <a:t> </a:t>
            </a:r>
            <a:r>
              <a:rPr lang="en-US" sz="4400" b="0" dirty="0" err="1">
                <a:latin typeface="Arial"/>
                <a:ea typeface="Arial"/>
                <a:cs typeface="Arial"/>
                <a:sym typeface="Arial"/>
              </a:rPr>
              <a:t>en</a:t>
            </a:r>
            <a:r>
              <a:rPr lang="en-US" sz="4400" b="0" dirty="0">
                <a:latin typeface="Arial"/>
                <a:ea typeface="Arial"/>
                <a:cs typeface="Arial"/>
                <a:sym typeface="Arial"/>
              </a:rPr>
              <a:t> las 4 </a:t>
            </a:r>
            <a:r>
              <a:rPr lang="en-US" sz="4400" b="0" dirty="0" err="1">
                <a:latin typeface="Arial"/>
                <a:ea typeface="Arial"/>
                <a:cs typeface="Arial"/>
                <a:sym typeface="Arial"/>
              </a:rPr>
              <a:t>estaciones</a:t>
            </a:r>
            <a:endParaRPr sz="4000" b="0" dirty="0">
              <a:latin typeface="Arial"/>
              <a:ea typeface="Arial"/>
              <a:cs typeface="Arial"/>
              <a:sym typeface="Arial"/>
            </a:endParaRPr>
          </a:p>
        </p:txBody>
      </p:sp>
      <p:sp>
        <p:nvSpPr>
          <p:cNvPr id="281" name="Google Shape;281;g1e17e05aff3_0_13"/>
          <p:cNvSpPr txBox="1">
            <a:spLocks noGrp="1"/>
          </p:cNvSpPr>
          <p:nvPr>
            <p:ph type="sldNum" idx="12"/>
          </p:nvPr>
        </p:nvSpPr>
        <p:spPr>
          <a:xfrm>
            <a:off x="11365992" y="6356350"/>
            <a:ext cx="630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venir"/>
              <a:buNone/>
            </a:pPr>
            <a:fld id="{00000000-1234-1234-1234-123412341234}" type="slidenum">
              <a:rPr lang="en-US"/>
              <a:t>11</a:t>
            </a:fld>
            <a:endParaRPr/>
          </a:p>
        </p:txBody>
      </p:sp>
      <p:pic>
        <p:nvPicPr>
          <p:cNvPr id="2" name="Google Shape;274;g1e17c0cc424_3_0">
            <a:extLst>
              <a:ext uri="{FF2B5EF4-FFF2-40B4-BE49-F238E27FC236}">
                <a16:creationId xmlns:a16="http://schemas.microsoft.com/office/drawing/2014/main" id="{4343523A-36E5-06A7-8BB9-D42F1A422252}"/>
              </a:ext>
            </a:extLst>
          </p:cNvPr>
          <p:cNvPicPr preferRelativeResize="0"/>
          <p:nvPr/>
        </p:nvPicPr>
        <p:blipFill rotWithShape="1">
          <a:blip r:embed="rId3">
            <a:alphaModFix/>
          </a:blip>
          <a:srcRect/>
          <a:stretch/>
        </p:blipFill>
        <p:spPr>
          <a:xfrm>
            <a:off x="587619" y="816429"/>
            <a:ext cx="11016761" cy="6041571"/>
          </a:xfrm>
          <a:prstGeom prst="rect">
            <a:avLst/>
          </a:prstGeom>
          <a:noFill/>
          <a:ln>
            <a:noFill/>
          </a:ln>
        </p:spPr>
      </p:pic>
      <p:sp>
        <p:nvSpPr>
          <p:cNvPr id="3" name="Google Shape;284;g1e17e05aff3_0_13">
            <a:extLst>
              <a:ext uri="{FF2B5EF4-FFF2-40B4-BE49-F238E27FC236}">
                <a16:creationId xmlns:a16="http://schemas.microsoft.com/office/drawing/2014/main" id="{4E78201C-481F-AB4E-9B6B-098AF5BBC32F}"/>
              </a:ext>
            </a:extLst>
          </p:cNvPr>
          <p:cNvSpPr txBox="1"/>
          <p:nvPr/>
        </p:nvSpPr>
        <p:spPr>
          <a:xfrm>
            <a:off x="1389301" y="1148791"/>
            <a:ext cx="1658699"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Estación</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cercana</a:t>
            </a:r>
            <a:r>
              <a:rPr lang="en-US" sz="1400" b="0" i="0" u="none" strike="noStrike" cap="none" dirty="0">
                <a:solidFill>
                  <a:srgbClr val="FF0000"/>
                </a:solidFill>
                <a:latin typeface="Arial"/>
                <a:ea typeface="Arial"/>
                <a:cs typeface="Arial"/>
                <a:sym typeface="Arial"/>
              </a:rPr>
              <a:t> al </a:t>
            </a:r>
            <a:r>
              <a:rPr lang="en-US" sz="1400" b="0" i="0" u="none" strike="noStrike" cap="none" dirty="0" err="1">
                <a:solidFill>
                  <a:srgbClr val="FF0000"/>
                </a:solidFill>
                <a:latin typeface="Arial"/>
                <a:ea typeface="Arial"/>
                <a:cs typeface="Arial"/>
                <a:sym typeface="Arial"/>
              </a:rPr>
              <a:t>cuerpo</a:t>
            </a:r>
            <a:r>
              <a:rPr lang="en-US" sz="1400" b="0" i="0" u="none" strike="noStrike" cap="none" dirty="0">
                <a:solidFill>
                  <a:srgbClr val="FF0000"/>
                </a:solidFill>
                <a:latin typeface="Arial"/>
                <a:ea typeface="Arial"/>
                <a:cs typeface="Arial"/>
                <a:sym typeface="Arial"/>
              </a:rPr>
              <a:t> de </a:t>
            </a:r>
            <a:r>
              <a:rPr lang="en-US" sz="1400" b="0" i="0" u="none" strike="noStrike" cap="none" dirty="0" err="1">
                <a:solidFill>
                  <a:srgbClr val="FF0000"/>
                </a:solidFill>
                <a:latin typeface="Arial"/>
                <a:ea typeface="Arial"/>
                <a:cs typeface="Arial"/>
                <a:sym typeface="Arial"/>
              </a:rPr>
              <a:t>agua</a:t>
            </a:r>
            <a:endParaRPr sz="1400" b="0" i="0" u="none" strike="noStrike" cap="none" dirty="0">
              <a:solidFill>
                <a:srgbClr val="FF0000"/>
              </a:solidFill>
              <a:latin typeface="Arial"/>
              <a:ea typeface="Arial"/>
              <a:cs typeface="Arial"/>
              <a:sym typeface="Arial"/>
            </a:endParaRPr>
          </a:p>
        </p:txBody>
      </p:sp>
      <p:sp>
        <p:nvSpPr>
          <p:cNvPr id="4" name="Google Shape;285;g1e17e05aff3_0_13">
            <a:extLst>
              <a:ext uri="{FF2B5EF4-FFF2-40B4-BE49-F238E27FC236}">
                <a16:creationId xmlns:a16="http://schemas.microsoft.com/office/drawing/2014/main" id="{A2C6E915-6D7B-9336-6012-1F26C79C884E}"/>
              </a:ext>
            </a:extLst>
          </p:cNvPr>
          <p:cNvSpPr txBox="1"/>
          <p:nvPr/>
        </p:nvSpPr>
        <p:spPr>
          <a:xfrm>
            <a:off x="10362922" y="2219777"/>
            <a:ext cx="18290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Estación</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lejana</a:t>
            </a:r>
            <a:r>
              <a:rPr lang="en-US" sz="1400" b="0" i="0" u="none" strike="noStrike" cap="none" dirty="0">
                <a:solidFill>
                  <a:srgbClr val="FF0000"/>
                </a:solidFill>
                <a:latin typeface="Arial"/>
                <a:ea typeface="Arial"/>
                <a:cs typeface="Arial"/>
                <a:sym typeface="Arial"/>
              </a:rPr>
              <a:t> al </a:t>
            </a:r>
            <a:r>
              <a:rPr lang="en-US" sz="1400" b="0" i="0" u="none" strike="noStrike" cap="none" dirty="0" err="1">
                <a:solidFill>
                  <a:srgbClr val="FF0000"/>
                </a:solidFill>
                <a:latin typeface="Arial"/>
                <a:ea typeface="Arial"/>
                <a:cs typeface="Arial"/>
                <a:sym typeface="Arial"/>
              </a:rPr>
              <a:t>cuerpo</a:t>
            </a:r>
            <a:r>
              <a:rPr lang="en-US" sz="1400" b="0" i="0" u="none" strike="noStrike" cap="none" dirty="0">
                <a:solidFill>
                  <a:srgbClr val="FF0000"/>
                </a:solidFill>
                <a:latin typeface="Arial"/>
                <a:ea typeface="Arial"/>
                <a:cs typeface="Arial"/>
                <a:sym typeface="Arial"/>
              </a:rPr>
              <a:t> de </a:t>
            </a:r>
            <a:r>
              <a:rPr lang="en-US" sz="1400" b="0" i="0" u="none" strike="noStrike" cap="none" dirty="0" err="1">
                <a:solidFill>
                  <a:srgbClr val="FF0000"/>
                </a:solidFill>
                <a:latin typeface="Arial"/>
                <a:ea typeface="Arial"/>
                <a:cs typeface="Arial"/>
                <a:sym typeface="Arial"/>
              </a:rPr>
              <a:t>agua</a:t>
            </a:r>
            <a:endParaRPr sz="1400" b="0" i="0" u="none" strike="noStrike" cap="none" dirty="0">
              <a:solidFill>
                <a:srgbClr val="FF0000"/>
              </a:solidFill>
              <a:latin typeface="Arial"/>
              <a:ea typeface="Arial"/>
              <a:cs typeface="Arial"/>
              <a:sym typeface="Arial"/>
            </a:endParaRPr>
          </a:p>
        </p:txBody>
      </p:sp>
      <p:pic>
        <p:nvPicPr>
          <p:cNvPr id="5" name="Picture 4" descr="A picture containing clipart&#10;&#10;Description automatically generated">
            <a:extLst>
              <a:ext uri="{FF2B5EF4-FFF2-40B4-BE49-F238E27FC236}">
                <a16:creationId xmlns:a16="http://schemas.microsoft.com/office/drawing/2014/main" id="{BA6B7648-69BE-0904-F03C-2C8F4B3A8EC0}"/>
              </a:ext>
            </a:extLst>
          </p:cNvPr>
          <p:cNvPicPr>
            <a:picLocks noChangeAspect="1"/>
          </p:cNvPicPr>
          <p:nvPr/>
        </p:nvPicPr>
        <p:blipFill>
          <a:blip r:embed="rId4"/>
          <a:stretch>
            <a:fillRect/>
          </a:stretch>
        </p:blipFill>
        <p:spPr>
          <a:xfrm>
            <a:off x="11365992" y="125732"/>
            <a:ext cx="724226" cy="690697"/>
          </a:xfrm>
          <a:prstGeom prst="rect">
            <a:avLst/>
          </a:prstGeom>
        </p:spPr>
      </p:pic>
    </p:spTree>
    <p:extLst>
      <p:ext uri="{BB962C8B-B14F-4D97-AF65-F5344CB8AC3E}">
        <p14:creationId xmlns:p14="http://schemas.microsoft.com/office/powerpoint/2010/main" val="319256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e17e05aff3_0_13"/>
          <p:cNvSpPr txBox="1">
            <a:spLocks noGrp="1"/>
          </p:cNvSpPr>
          <p:nvPr>
            <p:ph type="title"/>
          </p:nvPr>
        </p:nvSpPr>
        <p:spPr>
          <a:xfrm>
            <a:off x="-27200" y="359408"/>
            <a:ext cx="12192000" cy="1420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4800"/>
              <a:buNone/>
            </a:pPr>
            <a:r>
              <a:rPr lang="en-US" sz="4400" b="0" dirty="0" err="1">
                <a:latin typeface="Arial"/>
                <a:ea typeface="Arial"/>
                <a:cs typeface="Arial"/>
                <a:sym typeface="Arial"/>
              </a:rPr>
              <a:t>Variaciones</a:t>
            </a:r>
            <a:r>
              <a:rPr lang="en-US" sz="4400" b="0" dirty="0">
                <a:latin typeface="Arial"/>
                <a:ea typeface="Arial"/>
                <a:cs typeface="Arial"/>
                <a:sym typeface="Arial"/>
              </a:rPr>
              <a:t> de </a:t>
            </a:r>
            <a:r>
              <a:rPr lang="en-US" sz="4400" b="0" dirty="0" err="1">
                <a:latin typeface="Arial"/>
                <a:ea typeface="Arial"/>
                <a:cs typeface="Arial"/>
                <a:sym typeface="Arial"/>
              </a:rPr>
              <a:t>temperatura</a:t>
            </a:r>
            <a:r>
              <a:rPr lang="en-US" sz="4400" b="0" dirty="0">
                <a:latin typeface="Arial"/>
                <a:ea typeface="Arial"/>
                <a:cs typeface="Arial"/>
                <a:sym typeface="Arial"/>
              </a:rPr>
              <a:t> </a:t>
            </a:r>
            <a:r>
              <a:rPr lang="en-US" sz="4400" b="0" dirty="0" err="1">
                <a:latin typeface="Arial"/>
                <a:ea typeface="Arial"/>
                <a:cs typeface="Arial"/>
                <a:sym typeface="Arial"/>
              </a:rPr>
              <a:t>diarias</a:t>
            </a:r>
            <a:r>
              <a:rPr lang="en-US" sz="4400" b="0" dirty="0">
                <a:latin typeface="Arial"/>
                <a:ea typeface="Arial"/>
                <a:cs typeface="Arial"/>
                <a:sym typeface="Arial"/>
              </a:rPr>
              <a:t> </a:t>
            </a:r>
            <a:r>
              <a:rPr lang="en-US" sz="4400" b="0" dirty="0" err="1">
                <a:latin typeface="Arial"/>
                <a:ea typeface="Arial"/>
                <a:cs typeface="Arial"/>
                <a:sym typeface="Arial"/>
              </a:rPr>
              <a:t>en</a:t>
            </a:r>
            <a:r>
              <a:rPr lang="en-US" sz="4400" b="0" dirty="0">
                <a:latin typeface="Arial"/>
                <a:ea typeface="Arial"/>
                <a:cs typeface="Arial"/>
                <a:sym typeface="Arial"/>
              </a:rPr>
              <a:t> 2 </a:t>
            </a:r>
            <a:r>
              <a:rPr lang="en-US" sz="4400" b="0" dirty="0" err="1">
                <a:latin typeface="Arial"/>
                <a:ea typeface="Arial"/>
                <a:cs typeface="Arial"/>
                <a:sym typeface="Arial"/>
              </a:rPr>
              <a:t>estaciones</a:t>
            </a:r>
            <a:endParaRPr sz="4400" b="0" dirty="0">
              <a:latin typeface="Arial"/>
              <a:ea typeface="Arial"/>
              <a:cs typeface="Arial"/>
              <a:sym typeface="Arial"/>
            </a:endParaRPr>
          </a:p>
        </p:txBody>
      </p:sp>
      <p:sp>
        <p:nvSpPr>
          <p:cNvPr id="281" name="Google Shape;281;g1e17e05aff3_0_13"/>
          <p:cNvSpPr txBox="1">
            <a:spLocks noGrp="1"/>
          </p:cNvSpPr>
          <p:nvPr>
            <p:ph type="sldNum" idx="12"/>
          </p:nvPr>
        </p:nvSpPr>
        <p:spPr>
          <a:xfrm>
            <a:off x="11365992" y="6356350"/>
            <a:ext cx="630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venir"/>
              <a:buNone/>
            </a:pPr>
            <a:fld id="{00000000-1234-1234-1234-123412341234}" type="slidenum">
              <a:rPr lang="en-US"/>
              <a:t>12</a:t>
            </a:fld>
            <a:endParaRPr/>
          </a:p>
        </p:txBody>
      </p:sp>
      <p:pic>
        <p:nvPicPr>
          <p:cNvPr id="282" name="Google Shape;282;g1e17e05aff3_0_13" descr="Chart, line chart"/>
          <p:cNvPicPr preferRelativeResize="0"/>
          <p:nvPr/>
        </p:nvPicPr>
        <p:blipFill rotWithShape="1">
          <a:blip r:embed="rId3">
            <a:alphaModFix/>
          </a:blip>
          <a:srcRect t="1900" r="1055" b="3100"/>
          <a:stretch/>
        </p:blipFill>
        <p:spPr>
          <a:xfrm>
            <a:off x="540665" y="2458064"/>
            <a:ext cx="5238767" cy="3702380"/>
          </a:xfrm>
          <a:prstGeom prst="rect">
            <a:avLst/>
          </a:prstGeom>
          <a:noFill/>
          <a:ln>
            <a:noFill/>
          </a:ln>
        </p:spPr>
      </p:pic>
      <p:pic>
        <p:nvPicPr>
          <p:cNvPr id="283" name="Google Shape;283;g1e17e05aff3_0_13" descr="Chart, line chart"/>
          <p:cNvPicPr preferRelativeResize="0"/>
          <p:nvPr/>
        </p:nvPicPr>
        <p:blipFill rotWithShape="1">
          <a:blip r:embed="rId4">
            <a:alphaModFix/>
          </a:blip>
          <a:srcRect l="1860"/>
          <a:stretch/>
        </p:blipFill>
        <p:spPr>
          <a:xfrm>
            <a:off x="6226112" y="2458064"/>
            <a:ext cx="5139880" cy="3702380"/>
          </a:xfrm>
          <a:prstGeom prst="rect">
            <a:avLst/>
          </a:prstGeom>
          <a:noFill/>
          <a:ln>
            <a:noFill/>
          </a:ln>
        </p:spPr>
      </p:pic>
      <p:sp>
        <p:nvSpPr>
          <p:cNvPr id="284" name="Google Shape;284;g1e17e05aff3_0_13"/>
          <p:cNvSpPr txBox="1"/>
          <p:nvPr/>
        </p:nvSpPr>
        <p:spPr>
          <a:xfrm>
            <a:off x="1672330" y="6315355"/>
            <a:ext cx="3499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Estación</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cercana</a:t>
            </a:r>
            <a:r>
              <a:rPr lang="en-US" sz="1400" b="0" i="0" u="none" strike="noStrike" cap="none" dirty="0">
                <a:solidFill>
                  <a:srgbClr val="FF0000"/>
                </a:solidFill>
                <a:latin typeface="Arial"/>
                <a:ea typeface="Arial"/>
                <a:cs typeface="Arial"/>
                <a:sym typeface="Arial"/>
              </a:rPr>
              <a:t> al </a:t>
            </a:r>
            <a:r>
              <a:rPr lang="en-US" sz="1400" b="0" i="0" u="none" strike="noStrike" cap="none" dirty="0" err="1">
                <a:solidFill>
                  <a:srgbClr val="FF0000"/>
                </a:solidFill>
                <a:latin typeface="Arial"/>
                <a:ea typeface="Arial"/>
                <a:cs typeface="Arial"/>
                <a:sym typeface="Arial"/>
              </a:rPr>
              <a:t>cuerpo</a:t>
            </a:r>
            <a:r>
              <a:rPr lang="en-US" sz="1400" b="0" i="0" u="none" strike="noStrike" cap="none" dirty="0">
                <a:solidFill>
                  <a:srgbClr val="FF0000"/>
                </a:solidFill>
                <a:latin typeface="Arial"/>
                <a:ea typeface="Arial"/>
                <a:cs typeface="Arial"/>
                <a:sym typeface="Arial"/>
              </a:rPr>
              <a:t> de </a:t>
            </a:r>
            <a:r>
              <a:rPr lang="en-US" sz="1400" b="0" i="0" u="none" strike="noStrike" cap="none" dirty="0" err="1">
                <a:solidFill>
                  <a:srgbClr val="FF0000"/>
                </a:solidFill>
                <a:latin typeface="Arial"/>
                <a:ea typeface="Arial"/>
                <a:cs typeface="Arial"/>
                <a:sym typeface="Arial"/>
              </a:rPr>
              <a:t>agua</a:t>
            </a:r>
            <a:endParaRPr sz="1400" b="0" i="0" u="none" strike="noStrike" cap="none" dirty="0">
              <a:solidFill>
                <a:srgbClr val="FF0000"/>
              </a:solidFill>
              <a:latin typeface="Arial"/>
              <a:ea typeface="Arial"/>
              <a:cs typeface="Arial"/>
              <a:sym typeface="Arial"/>
            </a:endParaRPr>
          </a:p>
        </p:txBody>
      </p:sp>
      <p:sp>
        <p:nvSpPr>
          <p:cNvPr id="285" name="Google Shape;285;g1e17e05aff3_0_13"/>
          <p:cNvSpPr txBox="1"/>
          <p:nvPr/>
        </p:nvSpPr>
        <p:spPr>
          <a:xfrm>
            <a:off x="7320540" y="6336168"/>
            <a:ext cx="33966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Estación</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lejana</a:t>
            </a:r>
            <a:r>
              <a:rPr lang="en-US" sz="1400" b="0" i="0" u="none" strike="noStrike" cap="none" dirty="0">
                <a:solidFill>
                  <a:srgbClr val="FF0000"/>
                </a:solidFill>
                <a:latin typeface="Arial"/>
                <a:ea typeface="Arial"/>
                <a:cs typeface="Arial"/>
                <a:sym typeface="Arial"/>
              </a:rPr>
              <a:t> al </a:t>
            </a:r>
            <a:r>
              <a:rPr lang="en-US" sz="1400" b="0" i="0" u="none" strike="noStrike" cap="none" dirty="0" err="1">
                <a:solidFill>
                  <a:srgbClr val="FF0000"/>
                </a:solidFill>
                <a:latin typeface="Arial"/>
                <a:ea typeface="Arial"/>
                <a:cs typeface="Arial"/>
                <a:sym typeface="Arial"/>
              </a:rPr>
              <a:t>cuerpo</a:t>
            </a:r>
            <a:r>
              <a:rPr lang="en-US" sz="1400" b="0" i="0" u="none" strike="noStrike" cap="none" dirty="0">
                <a:solidFill>
                  <a:srgbClr val="FF0000"/>
                </a:solidFill>
                <a:latin typeface="Arial"/>
                <a:ea typeface="Arial"/>
                <a:cs typeface="Arial"/>
                <a:sym typeface="Arial"/>
              </a:rPr>
              <a:t> de </a:t>
            </a:r>
            <a:r>
              <a:rPr lang="en-US" sz="1400" b="0" i="0" u="none" strike="noStrike" cap="none" dirty="0" err="1">
                <a:solidFill>
                  <a:srgbClr val="FF0000"/>
                </a:solidFill>
                <a:latin typeface="Arial"/>
                <a:ea typeface="Arial"/>
                <a:cs typeface="Arial"/>
                <a:sym typeface="Arial"/>
              </a:rPr>
              <a:t>agua</a:t>
            </a:r>
            <a:endParaRPr sz="1400" b="0" i="0" u="none" strike="noStrike" cap="none" dirty="0">
              <a:solidFill>
                <a:srgbClr val="FF0000"/>
              </a:solidFill>
              <a:latin typeface="Arial"/>
              <a:ea typeface="Arial"/>
              <a:cs typeface="Arial"/>
              <a:sym typeface="Arial"/>
            </a:endParaRPr>
          </a:p>
        </p:txBody>
      </p:sp>
      <p:sp>
        <p:nvSpPr>
          <p:cNvPr id="286" name="Google Shape;286;g1e17e05aff3_0_13"/>
          <p:cNvSpPr/>
          <p:nvPr/>
        </p:nvSpPr>
        <p:spPr>
          <a:xfrm>
            <a:off x="727587" y="2772697"/>
            <a:ext cx="393289" cy="38345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7" name="Google Shape;287;g1e17e05aff3_0_13"/>
          <p:cNvSpPr/>
          <p:nvPr/>
        </p:nvSpPr>
        <p:spPr>
          <a:xfrm>
            <a:off x="6347146" y="2698955"/>
            <a:ext cx="393289" cy="38345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4DE2F0B9-65A5-9C33-10F5-E2C26B429D5F}"/>
              </a:ext>
            </a:extLst>
          </p:cNvPr>
          <p:cNvPicPr>
            <a:picLocks noChangeAspect="1"/>
          </p:cNvPicPr>
          <p:nvPr/>
        </p:nvPicPr>
        <p:blipFill>
          <a:blip r:embed="rId5"/>
          <a:stretch>
            <a:fillRect/>
          </a:stretch>
        </p:blipFill>
        <p:spPr>
          <a:xfrm>
            <a:off x="178552" y="204497"/>
            <a:ext cx="724226" cy="6906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9"/>
          <p:cNvSpPr txBox="1">
            <a:spLocks noGrp="1"/>
          </p:cNvSpPr>
          <p:nvPr>
            <p:ph type="title"/>
          </p:nvPr>
        </p:nvSpPr>
        <p:spPr>
          <a:xfrm>
            <a:off x="93830" y="-12547"/>
            <a:ext cx="12098169" cy="7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ct val="100000"/>
              <a:buNone/>
            </a:pPr>
            <a:r>
              <a:rPr lang="en-US" sz="4100" dirty="0" err="1"/>
              <a:t>Variaciones</a:t>
            </a:r>
            <a:r>
              <a:rPr lang="en-US" sz="4100" dirty="0"/>
              <a:t> de </a:t>
            </a:r>
            <a:r>
              <a:rPr lang="en-US" sz="4100" dirty="0" err="1"/>
              <a:t>temperatura</a:t>
            </a:r>
            <a:r>
              <a:rPr lang="en-US" sz="4100" dirty="0"/>
              <a:t> con </a:t>
            </a:r>
            <a:r>
              <a:rPr lang="en-US" sz="4100" dirty="0" err="1"/>
              <a:t>promedios</a:t>
            </a:r>
            <a:r>
              <a:rPr lang="en-US" sz="4100" dirty="0"/>
              <a:t> </a:t>
            </a:r>
            <a:r>
              <a:rPr lang="en-US" sz="4100" dirty="0" err="1"/>
              <a:t>mensuales</a:t>
            </a:r>
            <a:endParaRPr sz="4100" dirty="0"/>
          </a:p>
        </p:txBody>
      </p:sp>
      <p:sp>
        <p:nvSpPr>
          <p:cNvPr id="294" name="Google Shape;294;p9"/>
          <p:cNvSpPr txBox="1">
            <a:spLocks noGrp="1"/>
          </p:cNvSpPr>
          <p:nvPr>
            <p:ph type="sldNum" idx="12"/>
          </p:nvPr>
        </p:nvSpPr>
        <p:spPr>
          <a:xfrm>
            <a:off x="11365992" y="6356350"/>
            <a:ext cx="630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venir"/>
              <a:buNone/>
            </a:pPr>
            <a:fld id="{00000000-1234-1234-1234-123412341234}" type="slidenum">
              <a:rPr lang="en-US"/>
              <a:t>13</a:t>
            </a:fld>
            <a:endParaRPr/>
          </a:p>
        </p:txBody>
      </p:sp>
      <p:pic>
        <p:nvPicPr>
          <p:cNvPr id="295" name="Google Shape;295;p9" descr="Chart, line chart"/>
          <p:cNvPicPr preferRelativeResize="0"/>
          <p:nvPr/>
        </p:nvPicPr>
        <p:blipFill rotWithShape="1">
          <a:blip r:embed="rId3">
            <a:alphaModFix/>
          </a:blip>
          <a:srcRect r="1550"/>
          <a:stretch/>
        </p:blipFill>
        <p:spPr>
          <a:xfrm>
            <a:off x="5887265" y="810036"/>
            <a:ext cx="4087662" cy="3299488"/>
          </a:xfrm>
          <a:prstGeom prst="rect">
            <a:avLst/>
          </a:prstGeom>
          <a:noFill/>
          <a:ln>
            <a:noFill/>
          </a:ln>
        </p:spPr>
      </p:pic>
      <p:pic>
        <p:nvPicPr>
          <p:cNvPr id="296" name="Google Shape;296;p9" descr="Chart, line chart"/>
          <p:cNvPicPr preferRelativeResize="0"/>
          <p:nvPr/>
        </p:nvPicPr>
        <p:blipFill rotWithShape="1">
          <a:blip r:embed="rId4">
            <a:alphaModFix/>
          </a:blip>
          <a:srcRect/>
          <a:stretch/>
        </p:blipFill>
        <p:spPr>
          <a:xfrm>
            <a:off x="1837489" y="810036"/>
            <a:ext cx="4263349" cy="3280186"/>
          </a:xfrm>
          <a:prstGeom prst="rect">
            <a:avLst/>
          </a:prstGeom>
          <a:noFill/>
          <a:ln>
            <a:noFill/>
          </a:ln>
        </p:spPr>
      </p:pic>
      <p:sp>
        <p:nvSpPr>
          <p:cNvPr id="297" name="Google Shape;297;p9"/>
          <p:cNvSpPr txBox="1">
            <a:spLocks noGrp="1"/>
          </p:cNvSpPr>
          <p:nvPr>
            <p:ph type="dt" idx="10"/>
          </p:nvPr>
        </p:nvSpPr>
        <p:spPr>
          <a:xfrm>
            <a:off x="10068232" y="6355080"/>
            <a:ext cx="12977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GEOHACKEO 2023</a:t>
            </a:r>
            <a:endParaRPr/>
          </a:p>
        </p:txBody>
      </p:sp>
      <p:sp>
        <p:nvSpPr>
          <p:cNvPr id="298" name="Google Shape;298;p9"/>
          <p:cNvSpPr/>
          <p:nvPr/>
        </p:nvSpPr>
        <p:spPr>
          <a:xfrm>
            <a:off x="5730288" y="1632155"/>
            <a:ext cx="200103" cy="20612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9"/>
          <p:cNvSpPr/>
          <p:nvPr/>
        </p:nvSpPr>
        <p:spPr>
          <a:xfrm>
            <a:off x="9694606" y="4355690"/>
            <a:ext cx="200103" cy="20612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0" name="Google Shape;300;p9"/>
          <p:cNvSpPr/>
          <p:nvPr/>
        </p:nvSpPr>
        <p:spPr>
          <a:xfrm>
            <a:off x="9694605" y="1548758"/>
            <a:ext cx="200103" cy="20612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p9"/>
          <p:cNvSpPr txBox="1"/>
          <p:nvPr/>
        </p:nvSpPr>
        <p:spPr>
          <a:xfrm>
            <a:off x="10594651" y="2322919"/>
            <a:ext cx="1487593"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Estación</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alejada</a:t>
            </a:r>
            <a:r>
              <a:rPr lang="en-US" sz="1400" b="0" i="0" u="none" strike="noStrike" cap="none" dirty="0">
                <a:solidFill>
                  <a:srgbClr val="FF0000"/>
                </a:solidFill>
                <a:latin typeface="Arial"/>
                <a:ea typeface="Arial"/>
                <a:cs typeface="Arial"/>
                <a:sym typeface="Arial"/>
              </a:rPr>
              <a:t> de la zona </a:t>
            </a:r>
            <a:r>
              <a:rPr lang="en-US" sz="1400" b="0" i="0" u="none" strike="noStrike" cap="none" dirty="0" err="1">
                <a:solidFill>
                  <a:srgbClr val="FF0000"/>
                </a:solidFill>
                <a:latin typeface="Arial"/>
                <a:ea typeface="Arial"/>
                <a:cs typeface="Arial"/>
                <a:sym typeface="Arial"/>
              </a:rPr>
              <a:t>urbana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FF0000"/>
                </a:solidFill>
                <a:latin typeface="Arial"/>
                <a:ea typeface="Arial"/>
                <a:cs typeface="Arial"/>
                <a:sym typeface="Arial"/>
              </a:rPr>
              <a:t>Temperatura</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más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baja</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comparada</a:t>
            </a:r>
            <a:r>
              <a:rPr lang="en-US" sz="1400" b="0" i="0" u="none" strike="noStrike" cap="none" dirty="0">
                <a:solidFill>
                  <a:srgbClr val="FF0000"/>
                </a:solidFill>
                <a:latin typeface="Arial"/>
                <a:ea typeface="Arial"/>
                <a:cs typeface="Arial"/>
                <a:sym typeface="Arial"/>
              </a:rPr>
              <a:t> con las </a:t>
            </a:r>
            <a:r>
              <a:rPr lang="en-US" sz="1400" b="0" i="0" u="none" strike="noStrike" cap="none" dirty="0" err="1">
                <a:solidFill>
                  <a:srgbClr val="FF0000"/>
                </a:solidFill>
                <a:latin typeface="Arial"/>
                <a:ea typeface="Arial"/>
                <a:cs typeface="Arial"/>
                <a:sym typeface="Arial"/>
              </a:rPr>
              <a:t>estaciones</a:t>
            </a:r>
            <a:r>
              <a:rPr lang="en-US" sz="1400" b="0" i="0" u="none" strike="noStrike" cap="none" dirty="0">
                <a:solidFill>
                  <a:srgbClr val="FF0000"/>
                </a:solidFill>
                <a:latin typeface="Arial"/>
                <a:ea typeface="Arial"/>
                <a:cs typeface="Arial"/>
                <a:sym typeface="Arial"/>
              </a:rPr>
              <a:t> </a:t>
            </a:r>
            <a:r>
              <a:rPr lang="en-US" sz="1400" b="0" i="0" u="none" strike="noStrike" cap="none" dirty="0" err="1">
                <a:solidFill>
                  <a:srgbClr val="FF0000"/>
                </a:solidFill>
                <a:latin typeface="Arial"/>
                <a:ea typeface="Arial"/>
                <a:cs typeface="Arial"/>
                <a:sym typeface="Arial"/>
              </a:rPr>
              <a:t>en</a:t>
            </a:r>
            <a:r>
              <a:rPr lang="en-US" sz="1400" b="0" i="0" u="none" strike="noStrike" cap="none" dirty="0">
                <a:solidFill>
                  <a:srgbClr val="FF0000"/>
                </a:solidFill>
                <a:latin typeface="Arial"/>
                <a:ea typeface="Arial"/>
                <a:cs typeface="Arial"/>
                <a:sym typeface="Arial"/>
              </a:rPr>
              <a:t> la zona </a:t>
            </a:r>
            <a:r>
              <a:rPr lang="en-US" sz="1400" b="0" i="0" u="none" strike="noStrike" cap="none" dirty="0" err="1">
                <a:solidFill>
                  <a:srgbClr val="FF0000"/>
                </a:solidFill>
                <a:latin typeface="Arial"/>
                <a:ea typeface="Arial"/>
                <a:cs typeface="Arial"/>
                <a:sym typeface="Arial"/>
              </a:rPr>
              <a:t>urbana</a:t>
            </a:r>
            <a:endParaRPr sz="1400" b="0" i="0" u="none" strike="noStrike" cap="none" dirty="0">
              <a:solidFill>
                <a:srgbClr val="FF0000"/>
              </a:solidFill>
              <a:latin typeface="Arial"/>
              <a:ea typeface="Arial"/>
              <a:cs typeface="Arial"/>
              <a:sym typeface="Arial"/>
            </a:endParaRPr>
          </a:p>
        </p:txBody>
      </p:sp>
      <p:sp>
        <p:nvSpPr>
          <p:cNvPr id="302" name="Google Shape;302;p9"/>
          <p:cNvSpPr/>
          <p:nvPr/>
        </p:nvSpPr>
        <p:spPr>
          <a:xfrm>
            <a:off x="9694605" y="4816557"/>
            <a:ext cx="200103" cy="20612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9"/>
          <p:cNvSpPr txBox="1"/>
          <p:nvPr/>
        </p:nvSpPr>
        <p:spPr>
          <a:xfrm>
            <a:off x="93831" y="2576266"/>
            <a:ext cx="1352415"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Estaciones en la zona urbana de la Gran Buenos Aires</a:t>
            </a:r>
            <a:endParaRPr sz="1400" b="0" i="0" u="none" strike="noStrike" cap="none">
              <a:solidFill>
                <a:srgbClr val="000000"/>
              </a:solidFill>
              <a:latin typeface="Arial"/>
              <a:ea typeface="Arial"/>
              <a:cs typeface="Arial"/>
              <a:sym typeface="Arial"/>
            </a:endParaRPr>
          </a:p>
        </p:txBody>
      </p:sp>
      <p:cxnSp>
        <p:nvCxnSpPr>
          <p:cNvPr id="304" name="Google Shape;304;p9"/>
          <p:cNvCxnSpPr/>
          <p:nvPr/>
        </p:nvCxnSpPr>
        <p:spPr>
          <a:xfrm rot="10800000" flipH="1">
            <a:off x="1365032" y="2322919"/>
            <a:ext cx="415639" cy="449778"/>
          </a:xfrm>
          <a:prstGeom prst="straightConnector1">
            <a:avLst/>
          </a:prstGeom>
          <a:noFill/>
          <a:ln w="9525" cap="flat" cmpd="sng">
            <a:solidFill>
              <a:srgbClr val="FF0000"/>
            </a:solidFill>
            <a:prstDash val="solid"/>
            <a:round/>
            <a:headEnd type="none" w="sm" len="sm"/>
            <a:tailEnd type="triangle" w="med" len="med"/>
          </a:ln>
        </p:spPr>
      </p:cxnSp>
      <p:cxnSp>
        <p:nvCxnSpPr>
          <p:cNvPr id="305" name="Google Shape;305;p9"/>
          <p:cNvCxnSpPr/>
          <p:nvPr/>
        </p:nvCxnSpPr>
        <p:spPr>
          <a:xfrm>
            <a:off x="1365032" y="3161041"/>
            <a:ext cx="415639" cy="584776"/>
          </a:xfrm>
          <a:prstGeom prst="straightConnector1">
            <a:avLst/>
          </a:prstGeom>
          <a:noFill/>
          <a:ln w="9525" cap="flat" cmpd="sng">
            <a:solidFill>
              <a:srgbClr val="FF0000"/>
            </a:solidFill>
            <a:prstDash val="solid"/>
            <a:round/>
            <a:headEnd type="none" w="sm" len="sm"/>
            <a:tailEnd type="triangle" w="med" len="med"/>
          </a:ln>
        </p:spPr>
      </p:cxnSp>
      <p:sp>
        <p:nvSpPr>
          <p:cNvPr id="306" name="Google Shape;306;p9"/>
          <p:cNvSpPr txBox="1"/>
          <p:nvPr/>
        </p:nvSpPr>
        <p:spPr>
          <a:xfrm>
            <a:off x="10594651" y="898525"/>
            <a:ext cx="1352415"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Estación en la zona urbana de la Gran Buenos Aires</a:t>
            </a:r>
            <a:endParaRPr sz="1400" b="0" i="0" u="none" strike="noStrike" cap="none">
              <a:solidFill>
                <a:srgbClr val="000000"/>
              </a:solidFill>
              <a:latin typeface="Arial"/>
              <a:ea typeface="Arial"/>
              <a:cs typeface="Arial"/>
              <a:sym typeface="Arial"/>
            </a:endParaRPr>
          </a:p>
        </p:txBody>
      </p:sp>
      <p:cxnSp>
        <p:nvCxnSpPr>
          <p:cNvPr id="307" name="Google Shape;307;p9"/>
          <p:cNvCxnSpPr/>
          <p:nvPr/>
        </p:nvCxnSpPr>
        <p:spPr>
          <a:xfrm flipH="1">
            <a:off x="10068232" y="1286930"/>
            <a:ext cx="526419" cy="25632"/>
          </a:xfrm>
          <a:prstGeom prst="straightConnector1">
            <a:avLst/>
          </a:prstGeom>
          <a:noFill/>
          <a:ln w="9525" cap="flat" cmpd="sng">
            <a:solidFill>
              <a:schemeClr val="lt1"/>
            </a:solidFill>
            <a:prstDash val="solid"/>
            <a:round/>
            <a:headEnd type="none" w="sm" len="sm"/>
            <a:tailEnd type="triangle" w="med" len="med"/>
          </a:ln>
        </p:spPr>
      </p:cxnSp>
      <p:pic>
        <p:nvPicPr>
          <p:cNvPr id="308" name="Google Shape;308;p9" descr="Chart, line chart"/>
          <p:cNvPicPr preferRelativeResize="0"/>
          <p:nvPr/>
        </p:nvPicPr>
        <p:blipFill rotWithShape="1">
          <a:blip r:embed="rId5">
            <a:alphaModFix/>
          </a:blip>
          <a:srcRect/>
          <a:stretch/>
        </p:blipFill>
        <p:spPr>
          <a:xfrm>
            <a:off x="5930809" y="3551076"/>
            <a:ext cx="4155403" cy="3272769"/>
          </a:xfrm>
          <a:prstGeom prst="rect">
            <a:avLst/>
          </a:prstGeom>
          <a:noFill/>
          <a:ln>
            <a:noFill/>
          </a:ln>
        </p:spPr>
      </p:pic>
      <p:pic>
        <p:nvPicPr>
          <p:cNvPr id="309" name="Google Shape;309;p9" descr="Chart, line chart"/>
          <p:cNvPicPr preferRelativeResize="0"/>
          <p:nvPr/>
        </p:nvPicPr>
        <p:blipFill rotWithShape="1">
          <a:blip r:embed="rId6">
            <a:alphaModFix/>
          </a:blip>
          <a:srcRect t="747" b="1"/>
          <a:stretch/>
        </p:blipFill>
        <p:spPr>
          <a:xfrm>
            <a:off x="1837215" y="3553998"/>
            <a:ext cx="4356755" cy="3280186"/>
          </a:xfrm>
          <a:prstGeom prst="rect">
            <a:avLst/>
          </a:prstGeom>
          <a:noFill/>
          <a:ln>
            <a:noFill/>
          </a:ln>
        </p:spPr>
      </p:pic>
      <p:cxnSp>
        <p:nvCxnSpPr>
          <p:cNvPr id="310" name="Google Shape;310;p9"/>
          <p:cNvCxnSpPr>
            <a:cxnSpLocks/>
          </p:cNvCxnSpPr>
          <p:nvPr/>
        </p:nvCxnSpPr>
        <p:spPr>
          <a:xfrm flipH="1">
            <a:off x="9999109" y="2772697"/>
            <a:ext cx="595542" cy="1169551"/>
          </a:xfrm>
          <a:prstGeom prst="straightConnector1">
            <a:avLst/>
          </a:prstGeom>
          <a:noFill/>
          <a:ln w="9525" cap="flat" cmpd="sng">
            <a:solidFill>
              <a:srgbClr val="FF0000"/>
            </a:solidFill>
            <a:prstDash val="solid"/>
            <a:round/>
            <a:headEnd type="none" w="sm" len="sm"/>
            <a:tailEnd type="triangle" w="med" len="med"/>
          </a:ln>
        </p:spPr>
      </p:cxnSp>
      <p:sp>
        <p:nvSpPr>
          <p:cNvPr id="311" name="Google Shape;311;p9"/>
          <p:cNvSpPr txBox="1"/>
          <p:nvPr/>
        </p:nvSpPr>
        <p:spPr>
          <a:xfrm>
            <a:off x="3250460" y="6565367"/>
            <a:ext cx="1830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i="0" u="none" strike="noStrike" cap="none" dirty="0">
                <a:solidFill>
                  <a:srgbClr val="000000"/>
                </a:solidFill>
                <a:highlight>
                  <a:schemeClr val="lt1"/>
                </a:highlight>
                <a:latin typeface="Arial"/>
                <a:ea typeface="Arial"/>
                <a:cs typeface="Arial"/>
                <a:sym typeface="Arial"/>
              </a:rPr>
              <a:t>PROMEDIOS MENSUALES</a:t>
            </a:r>
            <a:endParaRPr sz="1000" i="0" u="none" strike="noStrike" cap="none" dirty="0">
              <a:solidFill>
                <a:srgbClr val="000000"/>
              </a:solidFill>
              <a:highlight>
                <a:schemeClr val="lt1"/>
              </a:highlight>
              <a:latin typeface="Arial"/>
              <a:ea typeface="Arial"/>
              <a:cs typeface="Arial"/>
              <a:sym typeface="Arial"/>
            </a:endParaRPr>
          </a:p>
        </p:txBody>
      </p:sp>
      <p:sp>
        <p:nvSpPr>
          <p:cNvPr id="312" name="Google Shape;312;p9"/>
          <p:cNvSpPr txBox="1"/>
          <p:nvPr/>
        </p:nvSpPr>
        <p:spPr>
          <a:xfrm>
            <a:off x="7278939" y="6550855"/>
            <a:ext cx="1830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i="0" u="none" strike="noStrike" cap="none">
                <a:solidFill>
                  <a:srgbClr val="000000"/>
                </a:solidFill>
                <a:highlight>
                  <a:schemeClr val="lt1"/>
                </a:highlight>
                <a:latin typeface="Arial"/>
                <a:ea typeface="Arial"/>
                <a:cs typeface="Arial"/>
                <a:sym typeface="Arial"/>
              </a:rPr>
              <a:t>PROMEDIOS MENSUALES</a:t>
            </a:r>
            <a:endParaRPr sz="1000" i="0" u="none" strike="noStrike" cap="none">
              <a:solidFill>
                <a:srgbClr val="000000"/>
              </a:solidFill>
              <a:highlight>
                <a:schemeClr val="lt1"/>
              </a:highlight>
              <a:latin typeface="Arial"/>
              <a:ea typeface="Arial"/>
              <a:cs typeface="Arial"/>
              <a:sym typeface="Arial"/>
            </a:endParaRPr>
          </a:p>
        </p:txBody>
      </p:sp>
      <p:cxnSp>
        <p:nvCxnSpPr>
          <p:cNvPr id="3" name="Google Shape;310;p9">
            <a:extLst>
              <a:ext uri="{FF2B5EF4-FFF2-40B4-BE49-F238E27FC236}">
                <a16:creationId xmlns:a16="http://schemas.microsoft.com/office/drawing/2014/main" id="{6B9B3652-995E-75D2-4145-BD056BCA673F}"/>
              </a:ext>
            </a:extLst>
          </p:cNvPr>
          <p:cNvCxnSpPr>
            <a:cxnSpLocks/>
          </p:cNvCxnSpPr>
          <p:nvPr/>
        </p:nvCxnSpPr>
        <p:spPr>
          <a:xfrm flipH="1">
            <a:off x="9987018" y="3942248"/>
            <a:ext cx="607633" cy="499123"/>
          </a:xfrm>
          <a:prstGeom prst="straightConnector1">
            <a:avLst/>
          </a:prstGeom>
          <a:noFill/>
          <a:ln w="9525" cap="flat" cmpd="sng">
            <a:solidFill>
              <a:srgbClr val="FF0000"/>
            </a:solidFill>
            <a:prstDash val="solid"/>
            <a:round/>
            <a:headEnd type="none" w="sm" len="sm"/>
            <a:tailEnd type="triangle" w="med" len="med"/>
          </a:ln>
        </p:spPr>
      </p:cxnSp>
      <p:sp>
        <p:nvSpPr>
          <p:cNvPr id="7" name="Google Shape;300;p9">
            <a:extLst>
              <a:ext uri="{FF2B5EF4-FFF2-40B4-BE49-F238E27FC236}">
                <a16:creationId xmlns:a16="http://schemas.microsoft.com/office/drawing/2014/main" id="{3532E2BB-9407-E5CA-622C-3DC937C5ADC5}"/>
              </a:ext>
            </a:extLst>
          </p:cNvPr>
          <p:cNvSpPr/>
          <p:nvPr/>
        </p:nvSpPr>
        <p:spPr>
          <a:xfrm>
            <a:off x="9680818" y="4413078"/>
            <a:ext cx="200103" cy="206121"/>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 name="Picture 7" descr="A picture containing clipart&#10;&#10;Description automatically generated">
            <a:extLst>
              <a:ext uri="{FF2B5EF4-FFF2-40B4-BE49-F238E27FC236}">
                <a16:creationId xmlns:a16="http://schemas.microsoft.com/office/drawing/2014/main" id="{E81DFFCC-38EB-30D7-8177-60DD5A6E6A3D}"/>
              </a:ext>
            </a:extLst>
          </p:cNvPr>
          <p:cNvPicPr>
            <a:picLocks noChangeAspect="1"/>
          </p:cNvPicPr>
          <p:nvPr/>
        </p:nvPicPr>
        <p:blipFill>
          <a:blip r:embed="rId7"/>
          <a:stretch>
            <a:fillRect/>
          </a:stretch>
        </p:blipFill>
        <p:spPr>
          <a:xfrm>
            <a:off x="135716" y="6009731"/>
            <a:ext cx="724226" cy="6906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2"/>
          <p:cNvSpPr txBox="1">
            <a:spLocks noGrp="1"/>
          </p:cNvSpPr>
          <p:nvPr>
            <p:ph type="title"/>
          </p:nvPr>
        </p:nvSpPr>
        <p:spPr>
          <a:xfrm rot="-5400000">
            <a:off x="-2321400" y="2321400"/>
            <a:ext cx="6858000" cy="2215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2800"/>
              <a:buFont typeface="Avenir"/>
              <a:buNone/>
            </a:pPr>
            <a:r>
              <a:rPr lang="en-US" sz="4400">
                <a:latin typeface="Arial"/>
                <a:ea typeface="Arial"/>
                <a:cs typeface="Arial"/>
                <a:sym typeface="Arial"/>
              </a:rPr>
              <a:t>Temperaturas mensuales</a:t>
            </a:r>
            <a:endParaRPr sz="4400">
              <a:latin typeface="Arial"/>
              <a:ea typeface="Arial"/>
              <a:cs typeface="Arial"/>
              <a:sym typeface="Arial"/>
            </a:endParaRPr>
          </a:p>
        </p:txBody>
      </p:sp>
      <p:sp>
        <p:nvSpPr>
          <p:cNvPr id="319" name="Google Shape;319;p12"/>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14</a:t>
            </a:fld>
            <a:endParaRPr/>
          </a:p>
        </p:txBody>
      </p:sp>
      <p:pic>
        <p:nvPicPr>
          <p:cNvPr id="3" name="Picture 2" descr="Chart, bar chart">
            <a:extLst>
              <a:ext uri="{FF2B5EF4-FFF2-40B4-BE49-F238E27FC236}">
                <a16:creationId xmlns:a16="http://schemas.microsoft.com/office/drawing/2014/main" id="{D471A33B-252C-5181-41D7-F513C9E0376F}"/>
              </a:ext>
            </a:extLst>
          </p:cNvPr>
          <p:cNvPicPr>
            <a:picLocks noChangeAspect="1"/>
          </p:cNvPicPr>
          <p:nvPr/>
        </p:nvPicPr>
        <p:blipFill>
          <a:blip r:embed="rId3"/>
          <a:stretch>
            <a:fillRect/>
          </a:stretch>
        </p:blipFill>
        <p:spPr>
          <a:xfrm>
            <a:off x="2215200" y="136524"/>
            <a:ext cx="9944978" cy="3427513"/>
          </a:xfrm>
          <a:prstGeom prst="rect">
            <a:avLst/>
          </a:prstGeom>
        </p:spPr>
      </p:pic>
      <p:pic>
        <p:nvPicPr>
          <p:cNvPr id="7" name="Picture 6" descr="Chart, bar chart">
            <a:extLst>
              <a:ext uri="{FF2B5EF4-FFF2-40B4-BE49-F238E27FC236}">
                <a16:creationId xmlns:a16="http://schemas.microsoft.com/office/drawing/2014/main" id="{906A692E-41F4-1FB9-759A-2F46D4666763}"/>
              </a:ext>
            </a:extLst>
          </p:cNvPr>
          <p:cNvPicPr>
            <a:picLocks noChangeAspect="1"/>
          </p:cNvPicPr>
          <p:nvPr/>
        </p:nvPicPr>
        <p:blipFill>
          <a:blip r:embed="rId4"/>
          <a:stretch>
            <a:fillRect/>
          </a:stretch>
        </p:blipFill>
        <p:spPr>
          <a:xfrm>
            <a:off x="2215200" y="3378207"/>
            <a:ext cx="9944977" cy="3200677"/>
          </a:xfrm>
          <a:prstGeom prst="rect">
            <a:avLst/>
          </a:prstGeom>
        </p:spPr>
      </p:pic>
      <p:sp>
        <p:nvSpPr>
          <p:cNvPr id="320" name="Google Shape;320;p12"/>
          <p:cNvSpPr txBox="1"/>
          <p:nvPr/>
        </p:nvSpPr>
        <p:spPr>
          <a:xfrm>
            <a:off x="6218838" y="6356350"/>
            <a:ext cx="1937700" cy="338700"/>
          </a:xfrm>
          <a:prstGeom prst="rect">
            <a:avLst/>
          </a:prstGeom>
          <a:solidFill>
            <a:schemeClr val="bg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highlight>
                  <a:schemeClr val="lt1"/>
                </a:highlight>
                <a:latin typeface="Arial"/>
                <a:ea typeface="Arial"/>
                <a:cs typeface="Arial"/>
                <a:sym typeface="Arial"/>
              </a:rPr>
              <a:t>PROMEDIOS MENSUALES</a:t>
            </a:r>
            <a:endParaRPr sz="1000" b="0" i="0" u="none" strike="noStrike" cap="none" dirty="0">
              <a:solidFill>
                <a:schemeClr val="dk1"/>
              </a:solidFill>
              <a:highlight>
                <a:schemeClr val="lt1"/>
              </a:highlight>
              <a:latin typeface="Arial"/>
              <a:ea typeface="Arial"/>
              <a:cs typeface="Arial"/>
              <a:sym typeface="Arial"/>
            </a:endParaRPr>
          </a:p>
        </p:txBody>
      </p:sp>
      <p:pic>
        <p:nvPicPr>
          <p:cNvPr id="8" name="Picture 7" descr="A picture containing clipart&#10;&#10;Description automatically generated">
            <a:extLst>
              <a:ext uri="{FF2B5EF4-FFF2-40B4-BE49-F238E27FC236}">
                <a16:creationId xmlns:a16="http://schemas.microsoft.com/office/drawing/2014/main" id="{69A29E19-1B7B-8190-E47E-BF7CF39DB6F8}"/>
              </a:ext>
            </a:extLst>
          </p:cNvPr>
          <p:cNvPicPr>
            <a:picLocks noChangeAspect="1"/>
          </p:cNvPicPr>
          <p:nvPr/>
        </p:nvPicPr>
        <p:blipFill>
          <a:blip r:embed="rId5"/>
          <a:stretch>
            <a:fillRect/>
          </a:stretch>
        </p:blipFill>
        <p:spPr>
          <a:xfrm>
            <a:off x="179259" y="146503"/>
            <a:ext cx="724226" cy="6906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rot="-5400000">
            <a:off x="-1010284" y="2217103"/>
            <a:ext cx="5068570" cy="23844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2800"/>
              <a:buFont typeface="Avenir"/>
              <a:buNone/>
            </a:pPr>
            <a:r>
              <a:rPr lang="en-US" sz="4400" b="0" dirty="0">
                <a:latin typeface="Arial"/>
                <a:ea typeface="Arial"/>
                <a:cs typeface="Arial"/>
                <a:sym typeface="Arial"/>
              </a:rPr>
              <a:t>Mapa </a:t>
            </a:r>
            <a:r>
              <a:rPr lang="en-US" sz="4400" b="0" dirty="0" err="1">
                <a:latin typeface="Arial"/>
                <a:ea typeface="Arial"/>
                <a:cs typeface="Arial"/>
                <a:sym typeface="Arial"/>
              </a:rPr>
              <a:t>Interactivo</a:t>
            </a:r>
            <a:r>
              <a:rPr lang="en-US" sz="4400" b="0" dirty="0">
                <a:latin typeface="Arial"/>
                <a:ea typeface="Arial"/>
                <a:cs typeface="Arial"/>
                <a:sym typeface="Arial"/>
              </a:rPr>
              <a:t> de </a:t>
            </a:r>
            <a:r>
              <a:rPr lang="en-US" sz="4400" b="0" dirty="0" err="1">
                <a:latin typeface="Arial"/>
                <a:ea typeface="Arial"/>
                <a:cs typeface="Arial"/>
                <a:sym typeface="Arial"/>
              </a:rPr>
              <a:t>Temperatura</a:t>
            </a:r>
            <a:endParaRPr sz="4400" b="0" dirty="0">
              <a:latin typeface="Arial"/>
              <a:ea typeface="Arial"/>
              <a:cs typeface="Arial"/>
              <a:sym typeface="Arial"/>
            </a:endParaRPr>
          </a:p>
        </p:txBody>
      </p:sp>
      <p:sp>
        <p:nvSpPr>
          <p:cNvPr id="339" name="Google Shape;339;p13"/>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GEOCHACKEO 2023</a:t>
            </a:r>
            <a:endParaRPr/>
          </a:p>
        </p:txBody>
      </p:sp>
      <p:sp>
        <p:nvSpPr>
          <p:cNvPr id="340" name="Google Shape;340;p13"/>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15</a:t>
            </a:fld>
            <a:endParaRPr/>
          </a:p>
        </p:txBody>
      </p:sp>
      <p:pic>
        <p:nvPicPr>
          <p:cNvPr id="341" name="Google Shape;341;p13"/>
          <p:cNvPicPr preferRelativeResize="0"/>
          <p:nvPr/>
        </p:nvPicPr>
        <p:blipFill>
          <a:blip r:embed="rId3">
            <a:alphaModFix/>
          </a:blip>
          <a:stretch>
            <a:fillRect/>
          </a:stretch>
        </p:blipFill>
        <p:spPr>
          <a:xfrm>
            <a:off x="3120651" y="562430"/>
            <a:ext cx="8876277" cy="5381171"/>
          </a:xfrm>
          <a:prstGeom prst="rect">
            <a:avLst/>
          </a:prstGeom>
          <a:noFill/>
          <a:ln>
            <a:noFill/>
          </a:ln>
        </p:spPr>
      </p:pic>
      <p:pic>
        <p:nvPicPr>
          <p:cNvPr id="2" name="Picture 1" descr="A picture containing clipart&#10;&#10;Description automatically generated">
            <a:extLst>
              <a:ext uri="{FF2B5EF4-FFF2-40B4-BE49-F238E27FC236}">
                <a16:creationId xmlns:a16="http://schemas.microsoft.com/office/drawing/2014/main" id="{37EB4DAA-B206-1A85-62F6-21EE6B435D10}"/>
              </a:ext>
            </a:extLst>
          </p:cNvPr>
          <p:cNvPicPr>
            <a:picLocks noChangeAspect="1"/>
          </p:cNvPicPr>
          <p:nvPr/>
        </p:nvPicPr>
        <p:blipFill>
          <a:blip r:embed="rId4"/>
          <a:stretch>
            <a:fillRect/>
          </a:stretch>
        </p:blipFill>
        <p:spPr>
          <a:xfrm>
            <a:off x="179259" y="146503"/>
            <a:ext cx="724226" cy="6906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4"/>
          <p:cNvSpPr txBox="1">
            <a:spLocks noGrp="1"/>
          </p:cNvSpPr>
          <p:nvPr>
            <p:ph type="title"/>
          </p:nvPr>
        </p:nvSpPr>
        <p:spPr>
          <a:xfrm rot="-5400000">
            <a:off x="-1010284" y="2217103"/>
            <a:ext cx="5068570" cy="23844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2800"/>
              <a:buFont typeface="Avenir"/>
              <a:buNone/>
            </a:pPr>
            <a:r>
              <a:rPr lang="en-US" sz="4400" b="0" dirty="0" err="1">
                <a:latin typeface="Arial"/>
                <a:ea typeface="Arial"/>
                <a:cs typeface="Arial"/>
                <a:sym typeface="Arial"/>
              </a:rPr>
              <a:t>Resultados</a:t>
            </a:r>
            <a:r>
              <a:rPr lang="en-US" sz="4400" b="0" dirty="0">
                <a:latin typeface="Arial"/>
                <a:ea typeface="Arial"/>
                <a:cs typeface="Arial"/>
                <a:sym typeface="Arial"/>
              </a:rPr>
              <a:t> de </a:t>
            </a:r>
            <a:r>
              <a:rPr lang="en-US" sz="4400" b="0" dirty="0" err="1">
                <a:latin typeface="Arial"/>
                <a:ea typeface="Arial"/>
                <a:cs typeface="Arial"/>
                <a:sym typeface="Arial"/>
              </a:rPr>
              <a:t>Temperatura</a:t>
            </a:r>
            <a:r>
              <a:rPr lang="en-US" sz="4400" b="0" dirty="0">
                <a:latin typeface="Arial"/>
                <a:ea typeface="Arial"/>
                <a:cs typeface="Arial"/>
                <a:sym typeface="Arial"/>
              </a:rPr>
              <a:t> y de</a:t>
            </a:r>
            <a:br>
              <a:rPr lang="en-US" sz="4400" b="0" dirty="0">
                <a:latin typeface="Arial"/>
                <a:ea typeface="Arial"/>
                <a:cs typeface="Arial"/>
                <a:sym typeface="Arial"/>
              </a:rPr>
            </a:br>
            <a:r>
              <a:rPr lang="en-US" sz="4400" b="0" dirty="0">
                <a:latin typeface="Arial"/>
                <a:ea typeface="Arial"/>
                <a:cs typeface="Arial"/>
                <a:sym typeface="Arial"/>
              </a:rPr>
              <a:t>NDVI</a:t>
            </a:r>
            <a:endParaRPr sz="4400" b="0" dirty="0">
              <a:latin typeface="Arial"/>
              <a:ea typeface="Arial"/>
              <a:cs typeface="Arial"/>
              <a:sym typeface="Arial"/>
            </a:endParaRPr>
          </a:p>
        </p:txBody>
      </p:sp>
      <p:sp>
        <p:nvSpPr>
          <p:cNvPr id="347" name="Google Shape;347;p14"/>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GEOCHACKEO 2023</a:t>
            </a:r>
            <a:endParaRPr/>
          </a:p>
        </p:txBody>
      </p:sp>
      <p:sp>
        <p:nvSpPr>
          <p:cNvPr id="348" name="Google Shape;348;p14"/>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16</a:t>
            </a:fld>
            <a:endParaRPr/>
          </a:p>
        </p:txBody>
      </p:sp>
      <p:pic>
        <p:nvPicPr>
          <p:cNvPr id="349" name="Google Shape;349;p14"/>
          <p:cNvPicPr preferRelativeResize="0"/>
          <p:nvPr/>
        </p:nvPicPr>
        <p:blipFill>
          <a:blip r:embed="rId3">
            <a:alphaModFix/>
          </a:blip>
          <a:stretch>
            <a:fillRect/>
          </a:stretch>
        </p:blipFill>
        <p:spPr>
          <a:xfrm>
            <a:off x="3497564" y="384175"/>
            <a:ext cx="8231116" cy="6050280"/>
          </a:xfrm>
          <a:prstGeom prst="rect">
            <a:avLst/>
          </a:prstGeom>
          <a:noFill/>
          <a:ln>
            <a:noFill/>
          </a:ln>
        </p:spPr>
      </p:pic>
      <p:pic>
        <p:nvPicPr>
          <p:cNvPr id="2" name="Picture 1" descr="A picture containing clipart&#10;&#10;Description automatically generated">
            <a:extLst>
              <a:ext uri="{FF2B5EF4-FFF2-40B4-BE49-F238E27FC236}">
                <a16:creationId xmlns:a16="http://schemas.microsoft.com/office/drawing/2014/main" id="{0B281E72-4EF8-57DC-9B95-9B81131BB01A}"/>
              </a:ext>
            </a:extLst>
          </p:cNvPr>
          <p:cNvPicPr>
            <a:picLocks noChangeAspect="1"/>
          </p:cNvPicPr>
          <p:nvPr/>
        </p:nvPicPr>
        <p:blipFill>
          <a:blip r:embed="rId4"/>
          <a:stretch>
            <a:fillRect/>
          </a:stretch>
        </p:blipFill>
        <p:spPr>
          <a:xfrm>
            <a:off x="179259" y="146503"/>
            <a:ext cx="724226" cy="6906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e17a91bac4_0_0"/>
          <p:cNvSpPr txBox="1">
            <a:spLocks noGrp="1"/>
          </p:cNvSpPr>
          <p:nvPr>
            <p:ph type="sldNum" idx="12"/>
          </p:nvPr>
        </p:nvSpPr>
        <p:spPr>
          <a:xfrm>
            <a:off x="11365992" y="6356350"/>
            <a:ext cx="630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venir"/>
              <a:buNone/>
            </a:pPr>
            <a:fld id="{00000000-1234-1234-1234-123412341234}" type="slidenum">
              <a:rPr lang="en-US"/>
              <a:t>17</a:t>
            </a:fld>
            <a:endParaRPr/>
          </a:p>
        </p:txBody>
      </p:sp>
      <p:pic>
        <p:nvPicPr>
          <p:cNvPr id="356" name="Google Shape;356;g1e17a91bac4_0_0"/>
          <p:cNvPicPr preferRelativeResize="0"/>
          <p:nvPr/>
        </p:nvPicPr>
        <p:blipFill rotWithShape="1">
          <a:blip r:embed="rId3">
            <a:alphaModFix/>
          </a:blip>
          <a:srcRect/>
          <a:stretch/>
        </p:blipFill>
        <p:spPr>
          <a:xfrm>
            <a:off x="1334150" y="0"/>
            <a:ext cx="9807174" cy="6858000"/>
          </a:xfrm>
          <a:prstGeom prst="rect">
            <a:avLst/>
          </a:prstGeom>
          <a:noFill/>
          <a:ln>
            <a:noFill/>
          </a:ln>
        </p:spPr>
      </p:pic>
      <p:sp>
        <p:nvSpPr>
          <p:cNvPr id="2" name="Rectangle 1">
            <a:extLst>
              <a:ext uri="{FF2B5EF4-FFF2-40B4-BE49-F238E27FC236}">
                <a16:creationId xmlns:a16="http://schemas.microsoft.com/office/drawing/2014/main" id="{BBC05F98-6256-9078-E1EC-35039A6E705D}"/>
              </a:ext>
            </a:extLst>
          </p:cNvPr>
          <p:cNvSpPr/>
          <p:nvPr/>
        </p:nvSpPr>
        <p:spPr>
          <a:xfrm>
            <a:off x="3505200" y="10886"/>
            <a:ext cx="6008914" cy="293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VARIACION DEL NDVI EN LA LATITUD DE LAS ESTACIONES</a:t>
            </a:r>
            <a:endParaRPr lang="en-US" b="1" dirty="0"/>
          </a:p>
        </p:txBody>
      </p:sp>
      <p:pic>
        <p:nvPicPr>
          <p:cNvPr id="3" name="Picture 2" descr="A picture containing clipart&#10;&#10;Description automatically generated">
            <a:extLst>
              <a:ext uri="{FF2B5EF4-FFF2-40B4-BE49-F238E27FC236}">
                <a16:creationId xmlns:a16="http://schemas.microsoft.com/office/drawing/2014/main" id="{1284EB02-62BD-0214-8593-2DD6E84B8E01}"/>
              </a:ext>
            </a:extLst>
          </p:cNvPr>
          <p:cNvPicPr>
            <a:picLocks noChangeAspect="1"/>
          </p:cNvPicPr>
          <p:nvPr/>
        </p:nvPicPr>
        <p:blipFill>
          <a:blip r:embed="rId4"/>
          <a:stretch>
            <a:fillRect/>
          </a:stretch>
        </p:blipFill>
        <p:spPr>
          <a:xfrm>
            <a:off x="179259" y="146503"/>
            <a:ext cx="724226" cy="6906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6"/>
          <p:cNvSpPr txBox="1">
            <a:spLocks noGrp="1"/>
          </p:cNvSpPr>
          <p:nvPr>
            <p:ph type="title"/>
          </p:nvPr>
        </p:nvSpPr>
        <p:spPr>
          <a:xfrm>
            <a:off x="1883104" y="147670"/>
            <a:ext cx="3554172" cy="8979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4800"/>
              <a:buFont typeface="Avenir"/>
              <a:buNone/>
            </a:pPr>
            <a:r>
              <a:rPr lang="en-US" dirty="0" err="1"/>
              <a:t>Conclusiones</a:t>
            </a:r>
            <a:endParaRPr dirty="0"/>
          </a:p>
        </p:txBody>
      </p:sp>
      <p:sp>
        <p:nvSpPr>
          <p:cNvPr id="362" name="Google Shape;362;p16"/>
          <p:cNvSpPr txBox="1">
            <a:spLocks noGrp="1"/>
          </p:cNvSpPr>
          <p:nvPr>
            <p:ph type="body" idx="1"/>
          </p:nvPr>
        </p:nvSpPr>
        <p:spPr>
          <a:xfrm>
            <a:off x="201175" y="1253940"/>
            <a:ext cx="6903300" cy="4633500"/>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0"/>
              </a:spcBef>
              <a:spcAft>
                <a:spcPts val="0"/>
              </a:spcAft>
              <a:buSzPts val="1800"/>
              <a:buFont typeface="Arial"/>
              <a:buChar char="●"/>
            </a:pPr>
            <a:r>
              <a:rPr lang="en-US" sz="1800">
                <a:latin typeface="Arial"/>
                <a:ea typeface="Arial"/>
                <a:cs typeface="Arial"/>
                <a:sym typeface="Arial"/>
              </a:rPr>
              <a:t>Las temperaturas en Buenos Aires parecen estar dadas por una distancia a un cuerpo de agua, más que por variaciones espaciales en la vegetación.</a:t>
            </a:r>
            <a:endParaRPr/>
          </a:p>
          <a:p>
            <a:pPr marL="114300" lvl="0" indent="0" algn="l" rtl="0">
              <a:lnSpc>
                <a:spcPct val="110000"/>
              </a:lnSpc>
              <a:spcBef>
                <a:spcPts val="0"/>
              </a:spcBef>
              <a:spcAft>
                <a:spcPts val="0"/>
              </a:spcAft>
              <a:buSzPts val="1800"/>
              <a:buNone/>
            </a:pPr>
            <a:endParaRPr sz="1800">
              <a:latin typeface="Arial"/>
              <a:ea typeface="Arial"/>
              <a:cs typeface="Arial"/>
              <a:sym typeface="Arial"/>
            </a:endParaRPr>
          </a:p>
          <a:p>
            <a:pPr marL="457200" lvl="0" indent="-342900" algn="l" rtl="0">
              <a:lnSpc>
                <a:spcPct val="110000"/>
              </a:lnSpc>
              <a:spcBef>
                <a:spcPts val="0"/>
              </a:spcBef>
              <a:spcAft>
                <a:spcPts val="0"/>
              </a:spcAft>
              <a:buSzPts val="1800"/>
              <a:buFont typeface="Arial"/>
              <a:buChar char="●"/>
            </a:pPr>
            <a:r>
              <a:rPr lang="en-US" sz="1800">
                <a:latin typeface="Arial"/>
                <a:ea typeface="Arial"/>
                <a:cs typeface="Arial"/>
                <a:sym typeface="Arial"/>
              </a:rPr>
              <a:t>El NDVI no mostró patrones marcados en cuanto a las estaciones meteorológicas más y menos urbanizadas.</a:t>
            </a:r>
            <a:endParaRPr/>
          </a:p>
          <a:p>
            <a:pPr marL="114300" lvl="0" indent="0" algn="l" rtl="0">
              <a:lnSpc>
                <a:spcPct val="110000"/>
              </a:lnSpc>
              <a:spcBef>
                <a:spcPts val="0"/>
              </a:spcBef>
              <a:spcAft>
                <a:spcPts val="0"/>
              </a:spcAft>
              <a:buSzPts val="1800"/>
              <a:buNone/>
            </a:pPr>
            <a:endParaRPr>
              <a:latin typeface="Arial"/>
              <a:ea typeface="Arial"/>
              <a:cs typeface="Arial"/>
              <a:sym typeface="Arial"/>
            </a:endParaRPr>
          </a:p>
          <a:p>
            <a:pPr marL="457200" lvl="0" indent="-342900" algn="l" rtl="0">
              <a:lnSpc>
                <a:spcPct val="110000"/>
              </a:lnSpc>
              <a:spcBef>
                <a:spcPts val="0"/>
              </a:spcBef>
              <a:spcAft>
                <a:spcPts val="0"/>
              </a:spcAft>
              <a:buSzPts val="1800"/>
              <a:buFont typeface="Arial"/>
              <a:buChar char="●"/>
            </a:pPr>
            <a:r>
              <a:rPr lang="en-US" sz="1800">
                <a:latin typeface="Arial"/>
                <a:ea typeface="Arial"/>
                <a:cs typeface="Arial"/>
                <a:sym typeface="Arial"/>
              </a:rPr>
              <a:t>La falta de vegetación en la urbe, incrementa la temperatura en la ciudad. Sin embargo, El Río de la Plata, ejerce un efecto regulador en la temperatura superficial por su elevado calor específico, provocando que las temperaturas registradas por NUEVE de JULIO no presente grandes diferencias con las estaciones en la ciudad a pesar de su elevado NDVI comparado con la ciudad</a:t>
            </a:r>
            <a:endParaRPr/>
          </a:p>
          <a:p>
            <a:pPr marL="457200" lvl="0" indent="-228600" algn="l" rtl="0">
              <a:lnSpc>
                <a:spcPct val="110000"/>
              </a:lnSpc>
              <a:spcBef>
                <a:spcPts val="0"/>
              </a:spcBef>
              <a:spcAft>
                <a:spcPts val="0"/>
              </a:spcAft>
              <a:buSzPts val="1800"/>
              <a:buFont typeface="Arial"/>
              <a:buNone/>
            </a:pPr>
            <a:endParaRPr sz="1800">
              <a:latin typeface="Arial"/>
              <a:ea typeface="Arial"/>
              <a:cs typeface="Arial"/>
              <a:sym typeface="Arial"/>
            </a:endParaRPr>
          </a:p>
          <a:p>
            <a:pPr marL="457200" lvl="0" indent="-228600" algn="l" rtl="0">
              <a:lnSpc>
                <a:spcPct val="110000"/>
              </a:lnSpc>
              <a:spcBef>
                <a:spcPts val="0"/>
              </a:spcBef>
              <a:spcAft>
                <a:spcPts val="0"/>
              </a:spcAft>
              <a:buSzPts val="1800"/>
              <a:buFont typeface="Arial"/>
              <a:buNone/>
            </a:pPr>
            <a:endParaRPr>
              <a:latin typeface="Arial"/>
              <a:ea typeface="Arial"/>
              <a:cs typeface="Arial"/>
              <a:sym typeface="Arial"/>
            </a:endParaRPr>
          </a:p>
        </p:txBody>
      </p:sp>
      <p:sp>
        <p:nvSpPr>
          <p:cNvPr id="363" name="Google Shape;363;p16"/>
          <p:cNvSpPr txBox="1">
            <a:spLocks noGrp="1"/>
          </p:cNvSpPr>
          <p:nvPr>
            <p:ph type="dt" idx="10"/>
          </p:nvPr>
        </p:nvSpPr>
        <p:spPr>
          <a:xfrm>
            <a:off x="7013448" y="6362368"/>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  </a:t>
            </a:r>
            <a:endParaRPr>
              <a:latin typeface="Arial"/>
              <a:ea typeface="Arial"/>
              <a:cs typeface="Arial"/>
              <a:sym typeface="Arial"/>
            </a:endParaRPr>
          </a:p>
        </p:txBody>
      </p:sp>
      <p:sp>
        <p:nvSpPr>
          <p:cNvPr id="364" name="Google Shape;364;p16"/>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18</a:t>
            </a:fld>
            <a:endParaRPr/>
          </a:p>
        </p:txBody>
      </p:sp>
      <p:pic>
        <p:nvPicPr>
          <p:cNvPr id="365" name="Google Shape;365;p16" descr=" "/>
          <p:cNvPicPr preferRelativeResize="0"/>
          <p:nvPr/>
        </p:nvPicPr>
        <p:blipFill rotWithShape="1">
          <a:blip r:embed="rId3">
            <a:alphaModFix/>
          </a:blip>
          <a:srcRect/>
          <a:stretch/>
        </p:blipFill>
        <p:spPr>
          <a:xfrm>
            <a:off x="7324249" y="1"/>
            <a:ext cx="4867750" cy="3234900"/>
          </a:xfrm>
          <a:prstGeom prst="rect">
            <a:avLst/>
          </a:prstGeom>
          <a:noFill/>
          <a:ln>
            <a:noFill/>
          </a:ln>
        </p:spPr>
      </p:pic>
      <p:pic>
        <p:nvPicPr>
          <p:cNvPr id="366" name="Google Shape;366;p16" descr="Image result for rio de buenos aires"/>
          <p:cNvPicPr preferRelativeResize="0"/>
          <p:nvPr/>
        </p:nvPicPr>
        <p:blipFill rotWithShape="1">
          <a:blip r:embed="rId4">
            <a:alphaModFix/>
          </a:blip>
          <a:srcRect/>
          <a:stretch/>
        </p:blipFill>
        <p:spPr>
          <a:xfrm>
            <a:off x="7324249" y="3234900"/>
            <a:ext cx="4867750" cy="3232283"/>
          </a:xfrm>
          <a:prstGeom prst="rect">
            <a:avLst/>
          </a:prstGeom>
          <a:noFill/>
          <a:ln>
            <a:noFill/>
          </a:ln>
        </p:spPr>
      </p:pic>
      <p:sp>
        <p:nvSpPr>
          <p:cNvPr id="367" name="Google Shape;367;p16"/>
          <p:cNvSpPr txBox="1">
            <a:spLocks noGrp="1"/>
          </p:cNvSpPr>
          <p:nvPr>
            <p:ph type="ftr" idx="11"/>
          </p:nvPr>
        </p:nvSpPr>
        <p:spPr>
          <a:xfrm>
            <a:off x="201175" y="6356350"/>
            <a:ext cx="66837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Arial"/>
              <a:buNone/>
            </a:pPr>
            <a:r>
              <a:rPr lang="en-US" sz="1100">
                <a:solidFill>
                  <a:schemeClr val="dk1"/>
                </a:solidFill>
                <a:latin typeface="Arial"/>
                <a:ea typeface="Arial"/>
                <a:cs typeface="Arial"/>
                <a:sym typeface="Arial"/>
              </a:rPr>
              <a:t>Influencia de la vegetación sobre la temperatura superficial en el Gran Buenos Aires, Argentina</a:t>
            </a:r>
            <a:endParaRPr>
              <a:solidFill>
                <a:schemeClr val="dk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C067CD53-D228-E0DD-2568-E9FA7AF1BF7F}"/>
              </a:ext>
            </a:extLst>
          </p:cNvPr>
          <p:cNvPicPr>
            <a:picLocks noChangeAspect="1"/>
          </p:cNvPicPr>
          <p:nvPr/>
        </p:nvPicPr>
        <p:blipFill>
          <a:blip r:embed="rId5"/>
          <a:stretch>
            <a:fillRect/>
          </a:stretch>
        </p:blipFill>
        <p:spPr>
          <a:xfrm>
            <a:off x="179259" y="146503"/>
            <a:ext cx="724226" cy="6906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title"/>
          </p:nvPr>
        </p:nvSpPr>
        <p:spPr>
          <a:xfrm>
            <a:off x="1855456" y="181274"/>
            <a:ext cx="3619486" cy="8979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4800"/>
              <a:buFont typeface="Avenir"/>
              <a:buNone/>
            </a:pPr>
            <a:r>
              <a:rPr lang="en-US" dirty="0" err="1"/>
              <a:t>Conclusiones</a:t>
            </a:r>
            <a:endParaRPr dirty="0"/>
          </a:p>
        </p:txBody>
      </p:sp>
      <p:sp>
        <p:nvSpPr>
          <p:cNvPr id="373" name="Google Shape;373;p32"/>
          <p:cNvSpPr txBox="1">
            <a:spLocks noGrp="1"/>
          </p:cNvSpPr>
          <p:nvPr>
            <p:ph type="body" idx="1"/>
          </p:nvPr>
        </p:nvSpPr>
        <p:spPr>
          <a:xfrm>
            <a:off x="289988" y="1079174"/>
            <a:ext cx="6723460" cy="1231407"/>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0"/>
              </a:spcBef>
              <a:spcAft>
                <a:spcPts val="0"/>
              </a:spcAft>
              <a:buSzPts val="1800"/>
              <a:buFont typeface="Arial"/>
              <a:buChar char="●"/>
            </a:pPr>
            <a:r>
              <a:rPr lang="en-US" sz="1800">
                <a:latin typeface="Arial"/>
                <a:ea typeface="Arial"/>
                <a:cs typeface="Arial"/>
                <a:sym typeface="Arial"/>
              </a:rPr>
              <a:t>Las temperaturas comparadas de Marzo 2022 y Marzo 2023 son muy variadas debido a que Marzo 2023 estaría ya siendo afectado por el ENSO (Fenómeno de El Niño)</a:t>
            </a:r>
            <a:endParaRPr/>
          </a:p>
        </p:txBody>
      </p:sp>
      <p:sp>
        <p:nvSpPr>
          <p:cNvPr id="374" name="Google Shape;374;p32"/>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GEOHACKEO 2023  </a:t>
            </a:r>
            <a:endParaRPr/>
          </a:p>
        </p:txBody>
      </p:sp>
      <p:sp>
        <p:nvSpPr>
          <p:cNvPr id="375" name="Google Shape;375;p32"/>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19</a:t>
            </a:fld>
            <a:endParaRPr/>
          </a:p>
        </p:txBody>
      </p:sp>
      <p:pic>
        <p:nvPicPr>
          <p:cNvPr id="376" name="Google Shape;376;p32" descr=" "/>
          <p:cNvPicPr preferRelativeResize="0"/>
          <p:nvPr/>
        </p:nvPicPr>
        <p:blipFill rotWithShape="1">
          <a:blip r:embed="rId3">
            <a:alphaModFix/>
          </a:blip>
          <a:srcRect/>
          <a:stretch/>
        </p:blipFill>
        <p:spPr>
          <a:xfrm>
            <a:off x="7324249" y="1"/>
            <a:ext cx="4867750" cy="3234900"/>
          </a:xfrm>
          <a:prstGeom prst="rect">
            <a:avLst/>
          </a:prstGeom>
          <a:noFill/>
          <a:ln>
            <a:noFill/>
          </a:ln>
        </p:spPr>
      </p:pic>
      <p:pic>
        <p:nvPicPr>
          <p:cNvPr id="377" name="Google Shape;377;p32" descr="Image result for rio de buenos aires"/>
          <p:cNvPicPr preferRelativeResize="0"/>
          <p:nvPr/>
        </p:nvPicPr>
        <p:blipFill rotWithShape="1">
          <a:blip r:embed="rId4">
            <a:alphaModFix/>
          </a:blip>
          <a:srcRect/>
          <a:stretch/>
        </p:blipFill>
        <p:spPr>
          <a:xfrm>
            <a:off x="7324249" y="3234900"/>
            <a:ext cx="4867750" cy="3232283"/>
          </a:xfrm>
          <a:prstGeom prst="rect">
            <a:avLst/>
          </a:prstGeom>
          <a:noFill/>
          <a:ln>
            <a:noFill/>
          </a:ln>
        </p:spPr>
      </p:pic>
      <p:sp>
        <p:nvSpPr>
          <p:cNvPr id="378" name="Google Shape;378;p32"/>
          <p:cNvSpPr txBox="1"/>
          <p:nvPr/>
        </p:nvSpPr>
        <p:spPr>
          <a:xfrm>
            <a:off x="566799" y="2653350"/>
            <a:ext cx="6196800" cy="260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1EBBCB"/>
                </a:solidFill>
                <a:highlight>
                  <a:srgbClr val="FFFFFF"/>
                </a:highlight>
                <a:latin typeface="Arial"/>
                <a:ea typeface="Arial"/>
                <a:cs typeface="Arial"/>
                <a:sym typeface="Arial"/>
              </a:rPr>
              <a:t>“Evaporation from open water bodies may lower the temperature, but on the other hand also increases the humidity, which dampens the positive effect on thermal comfort. In those cases, the water body eventually limits the cooling and thermal comfort in the surrounding city”</a:t>
            </a:r>
            <a:endParaRPr sz="1800" b="1" i="1" u="none" strike="noStrike" cap="none">
              <a:solidFill>
                <a:srgbClr val="1EBBCB"/>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C1D1E"/>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C1D1E"/>
                </a:solidFill>
                <a:highlight>
                  <a:srgbClr val="FFFFFF"/>
                </a:highlight>
                <a:latin typeface="Arial"/>
                <a:ea typeface="Arial"/>
                <a:cs typeface="Arial"/>
                <a:sym typeface="Arial"/>
              </a:rPr>
              <a:t>Theeuwes, N. E., Solcerová, A., and Steeneveld, G. J. (2013), Modeling the influence of open water surfaces on the summertime temperature and thermal comfort in the city, </a:t>
            </a:r>
            <a:r>
              <a:rPr lang="en-US" sz="1050" b="0" i="1" u="none" strike="noStrike" cap="none">
                <a:solidFill>
                  <a:srgbClr val="1C1D1E"/>
                </a:solidFill>
                <a:highlight>
                  <a:srgbClr val="FFFFFF"/>
                </a:highlight>
                <a:latin typeface="Arial"/>
                <a:ea typeface="Arial"/>
                <a:cs typeface="Arial"/>
                <a:sym typeface="Arial"/>
              </a:rPr>
              <a:t>J. Geophys. Res. Atmos.</a:t>
            </a:r>
            <a:r>
              <a:rPr lang="en-US" sz="1050" b="0" i="0" u="none" strike="noStrike" cap="none">
                <a:solidFill>
                  <a:srgbClr val="1C1D1E"/>
                </a:solidFill>
                <a:highlight>
                  <a:srgbClr val="FFFFFF"/>
                </a:highlight>
                <a:latin typeface="Arial"/>
                <a:ea typeface="Arial"/>
                <a:cs typeface="Arial"/>
                <a:sym typeface="Arial"/>
              </a:rPr>
              <a:t>, 118, 8881– 8896, doi:</a:t>
            </a:r>
            <a:r>
              <a:rPr lang="en-US" sz="1050" b="0" i="0" u="none" strike="noStrike" cap="none">
                <a:solidFill>
                  <a:srgbClr val="005274"/>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10.1002/jgrd.50704</a:t>
            </a:r>
            <a:r>
              <a:rPr lang="en-US" sz="1050" b="0" i="0" u="none" strike="noStrike" cap="none">
                <a:solidFill>
                  <a:srgbClr val="1C1D1E"/>
                </a:solidFill>
                <a:highlight>
                  <a:srgbClr val="FFFFFF"/>
                </a:highlight>
                <a:latin typeface="Arial"/>
                <a:ea typeface="Arial"/>
                <a:cs typeface="Arial"/>
                <a:sym typeface="Arial"/>
              </a:rPr>
              <a:t>.</a:t>
            </a:r>
            <a:endParaRPr sz="1200" b="0" i="0" u="none" strike="noStrike" cap="none">
              <a:solidFill>
                <a:srgbClr val="1C1D1E"/>
              </a:solidFill>
              <a:highlight>
                <a:srgbClr val="FFFFFF"/>
              </a:highlight>
              <a:latin typeface="Arial"/>
              <a:ea typeface="Arial"/>
              <a:cs typeface="Arial"/>
              <a:sym typeface="Arial"/>
            </a:endParaRPr>
          </a:p>
        </p:txBody>
      </p:sp>
      <p:sp>
        <p:nvSpPr>
          <p:cNvPr id="379" name="Google Shape;379;p32"/>
          <p:cNvSpPr txBox="1">
            <a:spLocks noGrp="1"/>
          </p:cNvSpPr>
          <p:nvPr>
            <p:ph type="ftr" idx="11"/>
          </p:nvPr>
        </p:nvSpPr>
        <p:spPr>
          <a:xfrm>
            <a:off x="201175" y="6356350"/>
            <a:ext cx="66837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Arial"/>
              <a:buNone/>
            </a:pPr>
            <a:r>
              <a:rPr lang="en-US" sz="1100">
                <a:solidFill>
                  <a:schemeClr val="dk1"/>
                </a:solidFill>
              </a:rPr>
              <a:t>Influencia de la vegetación sobre la temperatura superficial en el Gran Buenos Aires, Argentina</a:t>
            </a:r>
            <a:endParaRPr>
              <a:solidFill>
                <a:schemeClr val="dk1"/>
              </a:solidFill>
            </a:endParaRPr>
          </a:p>
        </p:txBody>
      </p:sp>
      <p:pic>
        <p:nvPicPr>
          <p:cNvPr id="2" name="Picture 1" descr="A picture containing clipart&#10;&#10;Description automatically generated">
            <a:extLst>
              <a:ext uri="{FF2B5EF4-FFF2-40B4-BE49-F238E27FC236}">
                <a16:creationId xmlns:a16="http://schemas.microsoft.com/office/drawing/2014/main" id="{B9ABDD94-E301-6F01-19D8-1DB27EDC17AC}"/>
              </a:ext>
            </a:extLst>
          </p:cNvPr>
          <p:cNvPicPr>
            <a:picLocks noChangeAspect="1"/>
          </p:cNvPicPr>
          <p:nvPr/>
        </p:nvPicPr>
        <p:blipFill>
          <a:blip r:embed="rId6"/>
          <a:stretch>
            <a:fillRect/>
          </a:stretch>
        </p:blipFill>
        <p:spPr>
          <a:xfrm>
            <a:off x="179259" y="146503"/>
            <a:ext cx="724226" cy="6906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title"/>
          </p:nvPr>
        </p:nvSpPr>
        <p:spPr>
          <a:xfrm>
            <a:off x="1002983" y="194783"/>
            <a:ext cx="9421177" cy="7694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97737"/>
              <a:buFont typeface="Avenir"/>
              <a:buNone/>
            </a:pPr>
            <a:r>
              <a:rPr lang="en-US" sz="4911" b="0">
                <a:latin typeface="Arial"/>
                <a:ea typeface="Arial"/>
                <a:cs typeface="Arial"/>
                <a:sym typeface="Arial"/>
              </a:rPr>
              <a:t>Equipo</a:t>
            </a:r>
            <a:endParaRPr sz="4911" b="0">
              <a:latin typeface="Arial"/>
              <a:ea typeface="Arial"/>
              <a:cs typeface="Arial"/>
              <a:sym typeface="Arial"/>
            </a:endParaRPr>
          </a:p>
        </p:txBody>
      </p:sp>
      <p:grpSp>
        <p:nvGrpSpPr>
          <p:cNvPr id="137" name="Google Shape;137;p2"/>
          <p:cNvGrpSpPr/>
          <p:nvPr/>
        </p:nvGrpSpPr>
        <p:grpSpPr>
          <a:xfrm>
            <a:off x="945239" y="4195575"/>
            <a:ext cx="10301523" cy="1875674"/>
            <a:chOff x="-63697" y="2525032"/>
            <a:chExt cx="9690991" cy="1703145"/>
          </a:xfrm>
        </p:grpSpPr>
        <p:sp>
          <p:nvSpPr>
            <p:cNvPr id="138" name="Google Shape;138;p2"/>
            <p:cNvSpPr/>
            <p:nvPr/>
          </p:nvSpPr>
          <p:spPr>
            <a:xfrm>
              <a:off x="1034964" y="2997319"/>
              <a:ext cx="2692321" cy="12174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txBox="1"/>
            <p:nvPr/>
          </p:nvSpPr>
          <p:spPr>
            <a:xfrm>
              <a:off x="-63697" y="3010729"/>
              <a:ext cx="2692321" cy="12174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5"/>
                </a:buClr>
                <a:buSzPts val="2000"/>
                <a:buFont typeface="Avenir"/>
                <a:buNone/>
              </a:pPr>
              <a:r>
                <a:rPr lang="en-US" sz="2000" b="1" i="0" u="none" strike="noStrike" cap="none">
                  <a:solidFill>
                    <a:schemeClr val="accent5"/>
                  </a:solidFill>
                  <a:latin typeface="Avenir"/>
                  <a:ea typeface="Avenir"/>
                  <a:cs typeface="Avenir"/>
                  <a:sym typeface="Avenir"/>
                </a:rPr>
                <a:t>M</a:t>
              </a:r>
              <a:r>
                <a:rPr lang="en-US" sz="2000" b="1" i="0" u="none" strike="noStrike" cap="none" baseline="30000">
                  <a:solidFill>
                    <a:schemeClr val="accent5"/>
                  </a:solidFill>
                  <a:latin typeface="Avenir"/>
                  <a:ea typeface="Avenir"/>
                  <a:cs typeface="Avenir"/>
                  <a:sym typeface="Avenir"/>
                </a:rPr>
                <a:t>a</a:t>
              </a:r>
              <a:r>
                <a:rPr lang="en-US" sz="2000" b="1" i="0" u="none" strike="noStrike" cap="none">
                  <a:solidFill>
                    <a:schemeClr val="accent5"/>
                  </a:solidFill>
                  <a:latin typeface="Avenir"/>
                  <a:ea typeface="Avenir"/>
                  <a:cs typeface="Avenir"/>
                  <a:sym typeface="Avenir"/>
                </a:rPr>
                <a:t> Virginia González</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700"/>
                </a:spcBef>
                <a:spcAft>
                  <a:spcPts val="0"/>
                </a:spcAft>
                <a:buClr>
                  <a:schemeClr val="dk1"/>
                </a:buClr>
                <a:buSzPts val="1800"/>
                <a:buFont typeface="Avenir"/>
                <a:buNone/>
              </a:pPr>
              <a:r>
                <a:rPr lang="en-US" sz="1800" b="1" i="0" u="none" strike="noStrike" cap="none">
                  <a:solidFill>
                    <a:schemeClr val="dk1"/>
                  </a:solidFill>
                  <a:latin typeface="Avenir"/>
                  <a:ea typeface="Avenir"/>
                  <a:cs typeface="Avenir"/>
                  <a:sym typeface="Avenir"/>
                </a:rPr>
                <a:t>CONICET Argentina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3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@VirGonzalez</a:t>
              </a:r>
              <a:endParaRPr sz="1400" b="0" i="0" u="none" strike="noStrike" cap="none">
                <a:solidFill>
                  <a:srgbClr val="000000"/>
                </a:solidFill>
                <a:latin typeface="Avenir"/>
                <a:ea typeface="Avenir"/>
                <a:cs typeface="Avenir"/>
                <a:sym typeface="Avenir"/>
              </a:endParaRPr>
            </a:p>
          </p:txBody>
        </p:sp>
        <p:sp>
          <p:nvSpPr>
            <p:cNvPr id="140" name="Google Shape;140;p2"/>
            <p:cNvSpPr/>
            <p:nvPr/>
          </p:nvSpPr>
          <p:spPr>
            <a:xfrm>
              <a:off x="1196864" y="3394708"/>
              <a:ext cx="2368520" cy="5986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141777" y="3010729"/>
              <a:ext cx="2368520" cy="4832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txBox="1"/>
            <p:nvPr/>
          </p:nvSpPr>
          <p:spPr>
            <a:xfrm>
              <a:off x="3188190" y="3010721"/>
              <a:ext cx="2368500" cy="483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5"/>
                </a:buClr>
                <a:buSzPts val="2000"/>
                <a:buFont typeface="Avenir"/>
                <a:buNone/>
              </a:pPr>
              <a:r>
                <a:rPr lang="en-US" sz="2000" b="1" i="0" u="none" strike="noStrike" cap="none">
                  <a:solidFill>
                    <a:schemeClr val="accent5"/>
                  </a:solidFill>
                  <a:latin typeface="Avenir"/>
                  <a:ea typeface="Avenir"/>
                  <a:cs typeface="Avenir"/>
                  <a:sym typeface="Avenir"/>
                </a:rPr>
                <a:t>Giuliano Camilletti</a:t>
              </a:r>
              <a:endParaRPr sz="2000" b="1" i="0" u="none" strike="noStrike" cap="none">
                <a:solidFill>
                  <a:schemeClr val="accent5"/>
                </a:solidFill>
                <a:latin typeface="Avenir"/>
                <a:ea typeface="Avenir"/>
                <a:cs typeface="Avenir"/>
                <a:sym typeface="Avenir"/>
              </a:endParaRPr>
            </a:p>
            <a:p>
              <a:pPr marL="0" marR="0" lvl="0" indent="0" algn="ctr" rtl="0">
                <a:lnSpc>
                  <a:spcPct val="100000"/>
                </a:lnSpc>
                <a:spcBef>
                  <a:spcPts val="700"/>
                </a:spcBef>
                <a:spcAft>
                  <a:spcPts val="0"/>
                </a:spcAft>
                <a:buClr>
                  <a:schemeClr val="dk1"/>
                </a:buClr>
                <a:buSzPts val="1800"/>
                <a:buFont typeface="Avenir"/>
                <a:buNone/>
              </a:pPr>
              <a:r>
                <a:rPr lang="en-US" sz="1800" b="1" i="0" u="none" strike="noStrike" cap="none">
                  <a:solidFill>
                    <a:schemeClr val="dk1"/>
                  </a:solidFill>
                  <a:latin typeface="Avenir"/>
                  <a:ea typeface="Avenir"/>
                  <a:cs typeface="Avenir"/>
                  <a:sym typeface="Avenir"/>
                </a:rPr>
                <a:t>CONICET Argentina</a:t>
              </a:r>
              <a:endParaRPr sz="1800" b="0" i="0" u="none" strike="noStrike" cap="none">
                <a:solidFill>
                  <a:schemeClr val="dk1"/>
                </a:solidFill>
                <a:latin typeface="Avenir"/>
                <a:ea typeface="Avenir"/>
                <a:cs typeface="Avenir"/>
                <a:sym typeface="Avenir"/>
              </a:endParaRPr>
            </a:p>
            <a:p>
              <a:pPr marL="0" marR="0" lvl="0" indent="0" algn="ctr" rtl="0">
                <a:lnSpc>
                  <a:spcPct val="100000"/>
                </a:lnSpc>
                <a:spcBef>
                  <a:spcPts val="63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@giuliano_gc</a:t>
              </a:r>
              <a:endParaRPr sz="1600" b="0" i="0" u="none" strike="noStrike" cap="none">
                <a:solidFill>
                  <a:schemeClr val="dk1"/>
                </a:solidFill>
                <a:latin typeface="Avenir"/>
                <a:ea typeface="Avenir"/>
                <a:cs typeface="Avenir"/>
                <a:sym typeface="Avenir"/>
              </a:endParaRPr>
            </a:p>
          </p:txBody>
        </p:sp>
        <p:sp>
          <p:nvSpPr>
            <p:cNvPr id="143" name="Google Shape;143;p2"/>
            <p:cNvSpPr/>
            <p:nvPr/>
          </p:nvSpPr>
          <p:spPr>
            <a:xfrm>
              <a:off x="4141777" y="3394708"/>
              <a:ext cx="2368520" cy="5986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6924789" y="3036608"/>
              <a:ext cx="2368520" cy="4832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txBox="1"/>
            <p:nvPr/>
          </p:nvSpPr>
          <p:spPr>
            <a:xfrm>
              <a:off x="6682152" y="3036608"/>
              <a:ext cx="2368520" cy="4832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5"/>
                </a:buClr>
                <a:buSzPts val="2000"/>
                <a:buFont typeface="Avenir"/>
                <a:buNone/>
              </a:pPr>
              <a:r>
                <a:rPr lang="en-US" sz="2000" b="1" i="0" u="none" strike="noStrike" cap="none">
                  <a:solidFill>
                    <a:schemeClr val="accent5"/>
                  </a:solidFill>
                  <a:latin typeface="Avenir"/>
                  <a:ea typeface="Avenir"/>
                  <a:cs typeface="Avenir"/>
                  <a:sym typeface="Avenir"/>
                </a:rPr>
                <a:t>Suzan A Cordova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700"/>
                </a:spcBef>
                <a:spcAft>
                  <a:spcPts val="0"/>
                </a:spcAft>
                <a:buClr>
                  <a:schemeClr val="dk1"/>
                </a:buClr>
                <a:buSzPts val="1800"/>
                <a:buFont typeface="Avenir"/>
                <a:buNone/>
              </a:pPr>
              <a:r>
                <a:rPr lang="en-US" sz="1800" b="1" i="0" u="none" strike="noStrike" cap="none">
                  <a:solidFill>
                    <a:schemeClr val="dk1"/>
                  </a:solidFill>
                  <a:latin typeface="Avenir"/>
                  <a:ea typeface="Avenir"/>
                  <a:cs typeface="Avenir"/>
                  <a:sym typeface="Avenir"/>
                </a:rPr>
                <a:t>University of Texas </a:t>
              </a:r>
              <a:endParaRPr sz="1800" b="1" i="0" u="none" strike="noStrike" cap="none">
                <a:solidFill>
                  <a:schemeClr val="accent5"/>
                </a:solidFill>
                <a:latin typeface="Avenir"/>
                <a:ea typeface="Avenir"/>
                <a:cs typeface="Avenir"/>
                <a:sym typeface="Avenir"/>
              </a:endParaRPr>
            </a:p>
            <a:p>
              <a:pPr marL="0" marR="0" lvl="0" indent="0" algn="ctr" rtl="0">
                <a:lnSpc>
                  <a:spcPct val="100000"/>
                </a:lnSpc>
                <a:spcBef>
                  <a:spcPts val="630"/>
                </a:spcBef>
                <a:spcAft>
                  <a:spcPts val="0"/>
                </a:spcAft>
                <a:buClr>
                  <a:schemeClr val="dk1"/>
                </a:buClr>
                <a:buSzPts val="2000"/>
                <a:buFont typeface="Avenir"/>
                <a:buNone/>
              </a:pPr>
              <a:r>
                <a:rPr lang="en-US" sz="2000" b="0" i="0" u="none" strike="noStrike" cap="none">
                  <a:solidFill>
                    <a:schemeClr val="dk1"/>
                  </a:solidFill>
                  <a:latin typeface="Avenir"/>
                  <a:ea typeface="Avenir"/>
                  <a:cs typeface="Avenir"/>
                  <a:sym typeface="Avenir"/>
                </a:rPr>
                <a:t>@keren_luar</a:t>
              </a:r>
              <a:endParaRPr sz="1600" b="0" i="0" u="none" strike="noStrike" cap="none">
                <a:solidFill>
                  <a:schemeClr val="dk1"/>
                </a:solidFill>
                <a:latin typeface="Avenir"/>
                <a:ea typeface="Avenir"/>
                <a:cs typeface="Avenir"/>
                <a:sym typeface="Avenir"/>
              </a:endParaRPr>
            </a:p>
          </p:txBody>
        </p:sp>
        <p:sp>
          <p:nvSpPr>
            <p:cNvPr id="146" name="Google Shape;146;p2"/>
            <p:cNvSpPr/>
            <p:nvPr/>
          </p:nvSpPr>
          <p:spPr>
            <a:xfrm>
              <a:off x="7258774" y="2525032"/>
              <a:ext cx="2368520" cy="5986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2"/>
          <p:cNvSpPr txBox="1">
            <a:spLocks noGrp="1"/>
          </p:cNvSpPr>
          <p:nvPr>
            <p:ph type="ftr" idx="11"/>
          </p:nvPr>
        </p:nvSpPr>
        <p:spPr>
          <a:xfrm>
            <a:off x="201179" y="6356350"/>
            <a:ext cx="75318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venir"/>
              <a:buNone/>
            </a:pPr>
            <a:r>
              <a:rPr lang="en-US" sz="1100" dirty="0" err="1"/>
              <a:t>Influencia</a:t>
            </a:r>
            <a:r>
              <a:rPr lang="en-US" sz="1100" dirty="0"/>
              <a:t> de la </a:t>
            </a:r>
            <a:r>
              <a:rPr lang="en-US" sz="1100" dirty="0" err="1"/>
              <a:t>vegetación</a:t>
            </a:r>
            <a:r>
              <a:rPr lang="en-US" sz="1100" dirty="0"/>
              <a:t> </a:t>
            </a:r>
            <a:r>
              <a:rPr lang="en-US" sz="1100" dirty="0" err="1"/>
              <a:t>sobre</a:t>
            </a:r>
            <a:r>
              <a:rPr lang="en-US" sz="1100" dirty="0"/>
              <a:t> la </a:t>
            </a:r>
            <a:r>
              <a:rPr lang="en-US" sz="1100" dirty="0" err="1"/>
              <a:t>temperatura</a:t>
            </a:r>
            <a:r>
              <a:rPr lang="en-US" sz="1100" dirty="0"/>
              <a:t> superficial </a:t>
            </a:r>
            <a:r>
              <a:rPr lang="en-US" sz="1100" dirty="0" err="1"/>
              <a:t>en</a:t>
            </a:r>
            <a:r>
              <a:rPr lang="en-US" sz="1100" dirty="0"/>
              <a:t> </a:t>
            </a:r>
            <a:r>
              <a:rPr lang="en-US" sz="1100" dirty="0" err="1"/>
              <a:t>el</a:t>
            </a:r>
            <a:r>
              <a:rPr lang="en-US" sz="1100" dirty="0"/>
              <a:t> Gran Buenos Aires, Argentina</a:t>
            </a:r>
            <a:endParaRPr sz="100" dirty="0"/>
          </a:p>
        </p:txBody>
      </p:sp>
      <p:sp>
        <p:nvSpPr>
          <p:cNvPr id="148" name="Google Shape;148;p2"/>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sp>
        <p:nvSpPr>
          <p:cNvPr id="149" name="Google Shape;149;p2"/>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2</a:t>
            </a:fld>
            <a:endParaRPr/>
          </a:p>
        </p:txBody>
      </p:sp>
      <p:pic>
        <p:nvPicPr>
          <p:cNvPr id="150" name="Google Shape;150;p2"/>
          <p:cNvPicPr preferRelativeResize="0"/>
          <p:nvPr/>
        </p:nvPicPr>
        <p:blipFill rotWithShape="1">
          <a:blip r:embed="rId3">
            <a:alphaModFix/>
          </a:blip>
          <a:srcRect/>
          <a:stretch/>
        </p:blipFill>
        <p:spPr>
          <a:xfrm>
            <a:off x="1286612" y="1845031"/>
            <a:ext cx="2026375" cy="2702600"/>
          </a:xfrm>
          <a:prstGeom prst="rect">
            <a:avLst/>
          </a:prstGeom>
          <a:noFill/>
          <a:ln>
            <a:noFill/>
          </a:ln>
        </p:spPr>
      </p:pic>
      <p:pic>
        <p:nvPicPr>
          <p:cNvPr id="151" name="Google Shape;151;p2"/>
          <p:cNvPicPr preferRelativeResize="0"/>
          <p:nvPr/>
        </p:nvPicPr>
        <p:blipFill rotWithShape="1">
          <a:blip r:embed="rId4">
            <a:alphaModFix/>
          </a:blip>
          <a:srcRect l="11461" t="6089" r="12105" b="2714"/>
          <a:stretch/>
        </p:blipFill>
        <p:spPr>
          <a:xfrm>
            <a:off x="8018777" y="1845031"/>
            <a:ext cx="2712239" cy="2702600"/>
          </a:xfrm>
          <a:prstGeom prst="rect">
            <a:avLst/>
          </a:prstGeom>
          <a:noFill/>
          <a:ln>
            <a:noFill/>
          </a:ln>
        </p:spPr>
      </p:pic>
      <p:pic>
        <p:nvPicPr>
          <p:cNvPr id="152" name="Google Shape;152;p2"/>
          <p:cNvPicPr preferRelativeResize="0"/>
          <p:nvPr/>
        </p:nvPicPr>
        <p:blipFill rotWithShape="1">
          <a:blip r:embed="rId5">
            <a:alphaModFix/>
          </a:blip>
          <a:srcRect/>
          <a:stretch/>
        </p:blipFill>
        <p:spPr>
          <a:xfrm>
            <a:off x="4271087" y="1845025"/>
            <a:ext cx="2789572" cy="2702600"/>
          </a:xfrm>
          <a:prstGeom prst="rect">
            <a:avLst/>
          </a:prstGeom>
          <a:noFill/>
          <a:ln>
            <a:noFill/>
          </a:ln>
        </p:spPr>
      </p:pic>
      <p:pic>
        <p:nvPicPr>
          <p:cNvPr id="3" name="Picture 2" descr="A picture containing clipart&#10;&#10;Description automatically generated">
            <a:extLst>
              <a:ext uri="{FF2B5EF4-FFF2-40B4-BE49-F238E27FC236}">
                <a16:creationId xmlns:a16="http://schemas.microsoft.com/office/drawing/2014/main" id="{FAFDF7D5-4C34-D1B0-B453-0180BF75AD85}"/>
              </a:ext>
            </a:extLst>
          </p:cNvPr>
          <p:cNvPicPr>
            <a:picLocks noChangeAspect="1"/>
          </p:cNvPicPr>
          <p:nvPr/>
        </p:nvPicPr>
        <p:blipFill>
          <a:blip r:embed="rId6"/>
          <a:stretch>
            <a:fillRect/>
          </a:stretch>
        </p:blipFill>
        <p:spPr>
          <a:xfrm>
            <a:off x="201179" y="136550"/>
            <a:ext cx="724226" cy="6906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ctrTitle"/>
          </p:nvPr>
        </p:nvSpPr>
        <p:spPr>
          <a:xfrm>
            <a:off x="877001" y="4947313"/>
            <a:ext cx="7700617" cy="1409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Avenir"/>
              <a:buNone/>
            </a:pPr>
            <a:r>
              <a:rPr lang="en-US"/>
              <a:t>Gracias</a:t>
            </a:r>
            <a:endParaRPr/>
          </a:p>
        </p:txBody>
      </p:sp>
      <p:sp>
        <p:nvSpPr>
          <p:cNvPr id="385" name="Google Shape;385;p17"/>
          <p:cNvSpPr txBox="1">
            <a:spLocks noGrp="1"/>
          </p:cNvSpPr>
          <p:nvPr>
            <p:ph type="subTitle" idx="1"/>
          </p:nvPr>
        </p:nvSpPr>
        <p:spPr>
          <a:xfrm>
            <a:off x="9446252" y="386989"/>
            <a:ext cx="2443495" cy="375833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None/>
            </a:pPr>
            <a:endParaRPr/>
          </a:p>
          <a:p>
            <a:pPr marL="0" lvl="0" indent="0" algn="l" rtl="0">
              <a:lnSpc>
                <a:spcPct val="100000"/>
              </a:lnSpc>
              <a:spcBef>
                <a:spcPts val="0"/>
              </a:spcBef>
              <a:spcAft>
                <a:spcPts val="0"/>
              </a:spcAft>
              <a:buClr>
                <a:schemeClr val="accent1"/>
              </a:buClr>
              <a:buSzPts val="2800"/>
              <a:buNone/>
            </a:pPr>
            <a:r>
              <a:rPr lang="en-US"/>
              <a:t>URL Repositorio de Github:</a:t>
            </a:r>
            <a:endParaRPr/>
          </a:p>
          <a:p>
            <a:pPr marL="0" lvl="0" indent="0" algn="l" rtl="0">
              <a:lnSpc>
                <a:spcPct val="100000"/>
              </a:lnSpc>
              <a:spcBef>
                <a:spcPts val="0"/>
              </a:spcBef>
              <a:spcAft>
                <a:spcPts val="0"/>
              </a:spcAft>
              <a:buClr>
                <a:schemeClr val="accent1"/>
              </a:buClr>
              <a:buSzPts val="2800"/>
              <a:buNone/>
            </a:pPr>
            <a:r>
              <a:rPr lang="en-US"/>
              <a:t>https://github.com/VirGonzalez/GeoHackeo</a:t>
            </a:r>
            <a:endParaRPr/>
          </a:p>
        </p:txBody>
      </p:sp>
      <p:pic>
        <p:nvPicPr>
          <p:cNvPr id="386" name="Google Shape;386;p17" descr="A picture containing sky, outdoor, mountain, nature, stars"/>
          <p:cNvPicPr preferRelativeResize="0">
            <a:picLocks noGrp="1"/>
          </p:cNvPicPr>
          <p:nvPr>
            <p:ph type="pic" idx="2"/>
          </p:nvPr>
        </p:nvPicPr>
        <p:blipFill rotWithShape="1">
          <a:blip r:embed="rId3">
            <a:alphaModFix/>
          </a:blip>
          <a:srcRect/>
          <a:stretch/>
        </p:blipFill>
        <p:spPr>
          <a:xfrm>
            <a:off x="0" y="0"/>
            <a:ext cx="9144000" cy="4532313"/>
          </a:xfrm>
          <a:prstGeom prst="rect">
            <a:avLst/>
          </a:prstGeom>
          <a:noFill/>
          <a:ln>
            <a:noFill/>
          </a:ln>
        </p:spPr>
      </p:pic>
      <p:pic>
        <p:nvPicPr>
          <p:cNvPr id="387" name="Google Shape;387;p17" descr="A picture containing mountain, sky, outdoor, nature"/>
          <p:cNvPicPr preferRelativeResize="0">
            <a:picLocks noGrp="1"/>
          </p:cNvPicPr>
          <p:nvPr>
            <p:ph type="pic" idx="3"/>
          </p:nvPr>
        </p:nvPicPr>
        <p:blipFill rotWithShape="1">
          <a:blip r:embed="rId4">
            <a:alphaModFix/>
          </a:blip>
          <a:srcRect/>
          <a:stretch/>
        </p:blipFill>
        <p:spPr>
          <a:xfrm>
            <a:off x="9144000" y="4532313"/>
            <a:ext cx="3048000" cy="2325687"/>
          </a:xfrm>
          <a:prstGeom prst="rect">
            <a:avLst/>
          </a:prstGeom>
          <a:noFill/>
          <a:ln>
            <a:noFill/>
          </a:ln>
        </p:spPr>
      </p:pic>
      <p:sp>
        <p:nvSpPr>
          <p:cNvPr id="388" name="Google Shape;388;p17"/>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sp>
        <p:nvSpPr>
          <p:cNvPr id="389" name="Google Shape;389;p17"/>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390" name="Google Shape;390;p17"/>
          <p:cNvSpPr txBox="1">
            <a:spLocks noGrp="1"/>
          </p:cNvSpPr>
          <p:nvPr>
            <p:ph type="ftr" idx="11"/>
          </p:nvPr>
        </p:nvSpPr>
        <p:spPr>
          <a:xfrm>
            <a:off x="201175" y="6356350"/>
            <a:ext cx="66837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Arial"/>
              <a:buNone/>
            </a:pPr>
            <a:r>
              <a:rPr lang="en-US" sz="1100">
                <a:solidFill>
                  <a:schemeClr val="lt1"/>
                </a:solidFill>
                <a:latin typeface="Arial"/>
                <a:ea typeface="Arial"/>
                <a:cs typeface="Arial"/>
                <a:sym typeface="Arial"/>
              </a:rPr>
              <a:t>Influencia de la vegetación sobre la temperatura superficial en el Gran Buenos Aires, Argentina</a:t>
            </a:r>
            <a:endParaRPr>
              <a:solidFill>
                <a:schemeClr val="lt1"/>
              </a:solidFill>
              <a:latin typeface="Arial"/>
              <a:ea typeface="Arial"/>
              <a:cs typeface="Arial"/>
              <a:sym typeface="Arial"/>
            </a:endParaRPr>
          </a:p>
        </p:txBody>
      </p:sp>
      <p:pic>
        <p:nvPicPr>
          <p:cNvPr id="5" name="Picture 4" descr="A picture containing clipart&#10;&#10;Description automatically generated">
            <a:extLst>
              <a:ext uri="{FF2B5EF4-FFF2-40B4-BE49-F238E27FC236}">
                <a16:creationId xmlns:a16="http://schemas.microsoft.com/office/drawing/2014/main" id="{4ABC592D-6FCA-2A78-0720-5EE17DDD4A73}"/>
              </a:ext>
            </a:extLst>
          </p:cNvPr>
          <p:cNvPicPr>
            <a:picLocks noChangeAspect="1"/>
          </p:cNvPicPr>
          <p:nvPr/>
        </p:nvPicPr>
        <p:blipFill>
          <a:blip r:embed="rId5"/>
          <a:stretch>
            <a:fillRect/>
          </a:stretch>
        </p:blipFill>
        <p:spPr>
          <a:xfrm>
            <a:off x="3543026" y="386989"/>
            <a:ext cx="724226" cy="6906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397164" y="498763"/>
            <a:ext cx="3344108" cy="539403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venir"/>
              <a:buNone/>
            </a:pPr>
            <a:r>
              <a:rPr lang="en-US" sz="4400" b="0">
                <a:latin typeface="Arial"/>
                <a:ea typeface="Arial"/>
                <a:cs typeface="Arial"/>
                <a:sym typeface="Arial"/>
              </a:rPr>
              <a:t>Índice</a:t>
            </a:r>
            <a:endParaRPr sz="6400" b="0">
              <a:latin typeface="Arial"/>
              <a:ea typeface="Arial"/>
              <a:cs typeface="Arial"/>
              <a:sym typeface="Arial"/>
            </a:endParaRPr>
          </a:p>
        </p:txBody>
      </p:sp>
      <p:sp>
        <p:nvSpPr>
          <p:cNvPr id="159" name="Google Shape;159;p3"/>
          <p:cNvSpPr txBox="1">
            <a:spLocks noGrp="1"/>
          </p:cNvSpPr>
          <p:nvPr>
            <p:ph type="body" idx="1"/>
          </p:nvPr>
        </p:nvSpPr>
        <p:spPr>
          <a:xfrm>
            <a:off x="4867825" y="3429000"/>
            <a:ext cx="6401700" cy="30231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chemeClr val="dk1"/>
              </a:buClr>
              <a:buSzPts val="1900"/>
              <a:buChar char="•"/>
            </a:pPr>
            <a:r>
              <a:rPr lang="en-US" sz="1900">
                <a:latin typeface="Arial"/>
                <a:ea typeface="Arial"/>
                <a:cs typeface="Arial"/>
                <a:sym typeface="Arial"/>
              </a:rPr>
              <a:t>Introducción</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Hipótesis</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Objetivo</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Área de estudio</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Metodología</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Resultados</a:t>
            </a:r>
            <a:endParaRPr sz="1900">
              <a:latin typeface="Arial"/>
              <a:ea typeface="Arial"/>
              <a:cs typeface="Arial"/>
              <a:sym typeface="Arial"/>
            </a:endParaRPr>
          </a:p>
          <a:p>
            <a:pPr marL="342900" lvl="0" indent="-342900" algn="l" rtl="0">
              <a:lnSpc>
                <a:spcPct val="110000"/>
              </a:lnSpc>
              <a:spcBef>
                <a:spcPts val="1000"/>
              </a:spcBef>
              <a:spcAft>
                <a:spcPts val="0"/>
              </a:spcAft>
              <a:buClr>
                <a:schemeClr val="dk1"/>
              </a:buClr>
              <a:buSzPts val="1900"/>
              <a:buChar char="•"/>
            </a:pPr>
            <a:r>
              <a:rPr lang="en-US" sz="1900">
                <a:latin typeface="Arial"/>
                <a:ea typeface="Arial"/>
                <a:cs typeface="Arial"/>
                <a:sym typeface="Arial"/>
              </a:rPr>
              <a:t>Conclusiones</a:t>
            </a:r>
            <a:endParaRPr sz="1900">
              <a:latin typeface="Arial"/>
              <a:ea typeface="Arial"/>
              <a:cs typeface="Arial"/>
              <a:sym typeface="Arial"/>
            </a:endParaRPr>
          </a:p>
        </p:txBody>
      </p:sp>
      <p:sp>
        <p:nvSpPr>
          <p:cNvPr id="160" name="Google Shape;160;p3"/>
          <p:cNvSpPr txBox="1">
            <a:spLocks noGrp="1"/>
          </p:cNvSpPr>
          <p:nvPr>
            <p:ph type="dt" idx="10"/>
          </p:nvPr>
        </p:nvSpPr>
        <p:spPr>
          <a:xfrm>
            <a:off x="7013448" y="6454655"/>
            <a:ext cx="43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sp>
        <p:nvSpPr>
          <p:cNvPr id="161" name="Google Shape;161;p3"/>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3</a:t>
            </a:fld>
            <a:endParaRPr/>
          </a:p>
        </p:txBody>
      </p:sp>
      <p:pic>
        <p:nvPicPr>
          <p:cNvPr id="162" name="Google Shape;162;p3" descr="Buenos Aires the Capital City of Argentina - Gets Ready"/>
          <p:cNvPicPr preferRelativeResize="0"/>
          <p:nvPr/>
        </p:nvPicPr>
        <p:blipFill rotWithShape="1">
          <a:blip r:embed="rId3">
            <a:alphaModFix/>
          </a:blip>
          <a:srcRect l="8090" r="15450"/>
          <a:stretch/>
        </p:blipFill>
        <p:spPr>
          <a:xfrm>
            <a:off x="8115300" y="0"/>
            <a:ext cx="4076700" cy="3429000"/>
          </a:xfrm>
          <a:prstGeom prst="rect">
            <a:avLst/>
          </a:prstGeom>
          <a:noFill/>
          <a:ln>
            <a:noFill/>
          </a:ln>
        </p:spPr>
      </p:pic>
      <p:pic>
        <p:nvPicPr>
          <p:cNvPr id="163" name="Google Shape;163;p3" descr="Buenos Aires Travel: Exclusive Tours in Argentina | LANDED Travel"/>
          <p:cNvPicPr preferRelativeResize="0"/>
          <p:nvPr/>
        </p:nvPicPr>
        <p:blipFill rotWithShape="1">
          <a:blip r:embed="rId4">
            <a:alphaModFix/>
          </a:blip>
          <a:srcRect l="12612" r="7809"/>
          <a:stretch/>
        </p:blipFill>
        <p:spPr>
          <a:xfrm>
            <a:off x="4076700" y="-2540"/>
            <a:ext cx="4038600" cy="3429000"/>
          </a:xfrm>
          <a:prstGeom prst="rect">
            <a:avLst/>
          </a:prstGeom>
          <a:noFill/>
          <a:ln>
            <a:noFill/>
          </a:ln>
        </p:spPr>
      </p:pic>
      <p:pic>
        <p:nvPicPr>
          <p:cNvPr id="2" name="Picture 1" descr="A picture containing clipart&#10;&#10;Description automatically generated">
            <a:extLst>
              <a:ext uri="{FF2B5EF4-FFF2-40B4-BE49-F238E27FC236}">
                <a16:creationId xmlns:a16="http://schemas.microsoft.com/office/drawing/2014/main" id="{B522D152-3962-F73C-CD00-E2352DE99258}"/>
              </a:ext>
            </a:extLst>
          </p:cNvPr>
          <p:cNvPicPr>
            <a:picLocks noChangeAspect="1"/>
          </p:cNvPicPr>
          <p:nvPr/>
        </p:nvPicPr>
        <p:blipFill>
          <a:blip r:embed="rId5"/>
          <a:stretch>
            <a:fillRect/>
          </a:stretch>
        </p:blipFill>
        <p:spPr>
          <a:xfrm>
            <a:off x="110886" y="153414"/>
            <a:ext cx="724226" cy="6906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a:stretch/>
        </p:blipFill>
        <p:spPr>
          <a:xfrm>
            <a:off x="7106852" y="3214623"/>
            <a:ext cx="2664276" cy="1155651"/>
          </a:xfrm>
          <a:prstGeom prst="rect">
            <a:avLst/>
          </a:prstGeom>
          <a:noFill/>
          <a:ln>
            <a:noFill/>
          </a:ln>
        </p:spPr>
      </p:pic>
      <p:pic>
        <p:nvPicPr>
          <p:cNvPr id="169" name="Google Shape;169;p4"/>
          <p:cNvPicPr preferRelativeResize="0"/>
          <p:nvPr/>
        </p:nvPicPr>
        <p:blipFill rotWithShape="1">
          <a:blip r:embed="rId4">
            <a:alphaModFix/>
          </a:blip>
          <a:srcRect/>
          <a:stretch/>
        </p:blipFill>
        <p:spPr>
          <a:xfrm>
            <a:off x="7752475" y="2409038"/>
            <a:ext cx="1651900" cy="992200"/>
          </a:xfrm>
          <a:prstGeom prst="rect">
            <a:avLst/>
          </a:prstGeom>
          <a:noFill/>
          <a:ln>
            <a:noFill/>
          </a:ln>
        </p:spPr>
      </p:pic>
      <p:sp>
        <p:nvSpPr>
          <p:cNvPr id="170" name="Google Shape;170;p4"/>
          <p:cNvSpPr txBox="1">
            <a:spLocks noGrp="1"/>
          </p:cNvSpPr>
          <p:nvPr>
            <p:ph type="title"/>
          </p:nvPr>
        </p:nvSpPr>
        <p:spPr>
          <a:xfrm>
            <a:off x="428995" y="365149"/>
            <a:ext cx="9523800" cy="1501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venir"/>
              <a:buNone/>
            </a:pPr>
            <a:r>
              <a:rPr lang="en-US" sz="4400" b="0">
                <a:latin typeface="Arial"/>
                <a:ea typeface="Arial"/>
                <a:cs typeface="Arial"/>
                <a:sym typeface="Arial"/>
              </a:rPr>
              <a:t>Introducción</a:t>
            </a:r>
            <a:endParaRPr sz="4400" b="0">
              <a:latin typeface="Arial"/>
              <a:ea typeface="Arial"/>
              <a:cs typeface="Arial"/>
              <a:sym typeface="Arial"/>
            </a:endParaRPr>
          </a:p>
        </p:txBody>
      </p:sp>
      <p:sp>
        <p:nvSpPr>
          <p:cNvPr id="171" name="Google Shape;171;p4"/>
          <p:cNvSpPr txBox="1">
            <a:spLocks noGrp="1"/>
          </p:cNvSpPr>
          <p:nvPr>
            <p:ph type="ftr" idx="11"/>
          </p:nvPr>
        </p:nvSpPr>
        <p:spPr>
          <a:xfrm>
            <a:off x="201177" y="6356350"/>
            <a:ext cx="61947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venir"/>
              <a:buNone/>
            </a:pPr>
            <a:r>
              <a:rPr lang="en-US" sz="1100" dirty="0" err="1">
                <a:solidFill>
                  <a:schemeClr val="dk1"/>
                </a:solidFill>
                <a:latin typeface="Arial" panose="020B0604020202020204" pitchFamily="34" charset="0"/>
                <a:cs typeface="Arial" panose="020B0604020202020204" pitchFamily="34" charset="0"/>
              </a:rPr>
              <a:t>Influencia</a:t>
            </a:r>
            <a:r>
              <a:rPr lang="en-US" sz="1100" dirty="0">
                <a:solidFill>
                  <a:schemeClr val="dk1"/>
                </a:solidFill>
                <a:latin typeface="Arial" panose="020B0604020202020204" pitchFamily="34" charset="0"/>
                <a:cs typeface="Arial" panose="020B0604020202020204" pitchFamily="34" charset="0"/>
              </a:rPr>
              <a:t> de la </a:t>
            </a:r>
            <a:r>
              <a:rPr lang="en-US" sz="1100" dirty="0" err="1">
                <a:solidFill>
                  <a:schemeClr val="dk1"/>
                </a:solidFill>
                <a:latin typeface="Arial" panose="020B0604020202020204" pitchFamily="34" charset="0"/>
                <a:cs typeface="Arial" panose="020B0604020202020204" pitchFamily="34" charset="0"/>
              </a:rPr>
              <a:t>vegetación</a:t>
            </a:r>
            <a:r>
              <a:rPr lang="en-US" sz="1100" dirty="0">
                <a:solidFill>
                  <a:schemeClr val="dk1"/>
                </a:solidFill>
                <a:latin typeface="Arial" panose="020B0604020202020204" pitchFamily="34" charset="0"/>
                <a:cs typeface="Arial" panose="020B0604020202020204" pitchFamily="34" charset="0"/>
              </a:rPr>
              <a:t> </a:t>
            </a:r>
            <a:r>
              <a:rPr lang="en-US" sz="1100" dirty="0" err="1">
                <a:solidFill>
                  <a:schemeClr val="dk1"/>
                </a:solidFill>
                <a:latin typeface="Arial" panose="020B0604020202020204" pitchFamily="34" charset="0"/>
                <a:cs typeface="Arial" panose="020B0604020202020204" pitchFamily="34" charset="0"/>
              </a:rPr>
              <a:t>sobre</a:t>
            </a:r>
            <a:r>
              <a:rPr lang="en-US" sz="1100" dirty="0">
                <a:solidFill>
                  <a:schemeClr val="dk1"/>
                </a:solidFill>
                <a:latin typeface="Arial" panose="020B0604020202020204" pitchFamily="34" charset="0"/>
                <a:cs typeface="Arial" panose="020B0604020202020204" pitchFamily="34" charset="0"/>
              </a:rPr>
              <a:t> la </a:t>
            </a:r>
            <a:r>
              <a:rPr lang="en-US" sz="1100" dirty="0" err="1">
                <a:solidFill>
                  <a:schemeClr val="dk1"/>
                </a:solidFill>
                <a:latin typeface="Arial" panose="020B0604020202020204" pitchFamily="34" charset="0"/>
                <a:cs typeface="Arial" panose="020B0604020202020204" pitchFamily="34" charset="0"/>
              </a:rPr>
              <a:t>temperatura</a:t>
            </a:r>
            <a:r>
              <a:rPr lang="en-US" sz="1100" dirty="0">
                <a:solidFill>
                  <a:schemeClr val="dk1"/>
                </a:solidFill>
                <a:latin typeface="Arial" panose="020B0604020202020204" pitchFamily="34" charset="0"/>
                <a:cs typeface="Arial" panose="020B0604020202020204" pitchFamily="34" charset="0"/>
              </a:rPr>
              <a:t> superficial </a:t>
            </a:r>
            <a:r>
              <a:rPr lang="en-US" sz="1100" dirty="0" err="1">
                <a:solidFill>
                  <a:schemeClr val="dk1"/>
                </a:solidFill>
                <a:latin typeface="Arial" panose="020B0604020202020204" pitchFamily="34" charset="0"/>
                <a:cs typeface="Arial" panose="020B0604020202020204" pitchFamily="34" charset="0"/>
              </a:rPr>
              <a:t>en</a:t>
            </a:r>
            <a:r>
              <a:rPr lang="en-US" sz="1100" dirty="0">
                <a:solidFill>
                  <a:schemeClr val="dk1"/>
                </a:solidFill>
                <a:latin typeface="Arial" panose="020B0604020202020204" pitchFamily="34" charset="0"/>
                <a:cs typeface="Arial" panose="020B0604020202020204" pitchFamily="34" charset="0"/>
              </a:rPr>
              <a:t> </a:t>
            </a:r>
            <a:r>
              <a:rPr lang="en-US" sz="1100" dirty="0" err="1">
                <a:solidFill>
                  <a:schemeClr val="dk1"/>
                </a:solidFill>
                <a:latin typeface="Arial" panose="020B0604020202020204" pitchFamily="34" charset="0"/>
                <a:cs typeface="Arial" panose="020B0604020202020204" pitchFamily="34" charset="0"/>
              </a:rPr>
              <a:t>el</a:t>
            </a:r>
            <a:r>
              <a:rPr lang="en-US" sz="1100" dirty="0">
                <a:solidFill>
                  <a:schemeClr val="dk1"/>
                </a:solidFill>
                <a:latin typeface="Arial" panose="020B0604020202020204" pitchFamily="34" charset="0"/>
                <a:cs typeface="Arial" panose="020B0604020202020204" pitchFamily="34" charset="0"/>
              </a:rPr>
              <a:t> Gran Buenos Aires, Argentina</a:t>
            </a:r>
            <a:endParaRPr dirty="0">
              <a:solidFill>
                <a:schemeClr val="dk1"/>
              </a:solidFill>
              <a:latin typeface="Arial" panose="020B0604020202020204" pitchFamily="34" charset="0"/>
              <a:cs typeface="Arial" panose="020B0604020202020204" pitchFamily="34" charset="0"/>
            </a:endParaRPr>
          </a:p>
        </p:txBody>
      </p:sp>
      <p:sp>
        <p:nvSpPr>
          <p:cNvPr id="172" name="Google Shape;172;p4"/>
          <p:cNvSpPr txBox="1">
            <a:spLocks noGrp="1"/>
          </p:cNvSpPr>
          <p:nvPr>
            <p:ph type="body" idx="1"/>
          </p:nvPr>
        </p:nvSpPr>
        <p:spPr>
          <a:xfrm>
            <a:off x="307650" y="2335071"/>
            <a:ext cx="11576700" cy="12912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chemeClr val="dk1"/>
              </a:buClr>
              <a:buSzPts val="1800"/>
              <a:buNone/>
            </a:pPr>
            <a:r>
              <a:rPr lang="en-US" sz="1800">
                <a:latin typeface="Arial"/>
                <a:ea typeface="Arial"/>
                <a:cs typeface="Arial"/>
                <a:sym typeface="Arial"/>
              </a:rPr>
              <a:t>La variación de las temperaturas dentro de un tejido urbano pueden ser  importantes. Además, pueden tener influencia factores </a:t>
            </a:r>
            <a:endParaRPr sz="1800">
              <a:latin typeface="Arial"/>
              <a:ea typeface="Arial"/>
              <a:cs typeface="Arial"/>
              <a:sym typeface="Arial"/>
            </a:endParaRPr>
          </a:p>
          <a:p>
            <a:pPr marL="0" marR="0" lvl="0" indent="0" algn="l" rtl="0">
              <a:lnSpc>
                <a:spcPct val="115000"/>
              </a:lnSpc>
              <a:spcBef>
                <a:spcPts val="0"/>
              </a:spcBef>
              <a:spcAft>
                <a:spcPts val="0"/>
              </a:spcAft>
              <a:buClr>
                <a:schemeClr val="dk1"/>
              </a:buClr>
              <a:buSzPts val="1800"/>
              <a:buNone/>
            </a:pPr>
            <a:endParaRPr sz="1800">
              <a:latin typeface="Arial"/>
              <a:ea typeface="Arial"/>
              <a:cs typeface="Arial"/>
              <a:sym typeface="Arial"/>
            </a:endParaRPr>
          </a:p>
          <a:p>
            <a:pPr marL="0" marR="0" lvl="0" indent="0" algn="l" rtl="0">
              <a:lnSpc>
                <a:spcPct val="115000"/>
              </a:lnSpc>
              <a:spcBef>
                <a:spcPts val="0"/>
              </a:spcBef>
              <a:spcAft>
                <a:spcPts val="0"/>
              </a:spcAft>
              <a:buClr>
                <a:schemeClr val="dk1"/>
              </a:buClr>
              <a:buSzPts val="1800"/>
              <a:buNone/>
            </a:pPr>
            <a:endParaRPr sz="1800">
              <a:latin typeface="Arial"/>
              <a:ea typeface="Arial"/>
              <a:cs typeface="Arial"/>
              <a:sym typeface="Arial"/>
            </a:endParaRPr>
          </a:p>
        </p:txBody>
      </p:sp>
      <p:sp>
        <p:nvSpPr>
          <p:cNvPr id="173" name="Google Shape;173;p4"/>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sp>
        <p:nvSpPr>
          <p:cNvPr id="174" name="Google Shape;174;p4"/>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4</a:t>
            </a:fld>
            <a:endParaRPr/>
          </a:p>
        </p:txBody>
      </p:sp>
      <p:cxnSp>
        <p:nvCxnSpPr>
          <p:cNvPr id="175" name="Google Shape;175;p4"/>
          <p:cNvCxnSpPr/>
          <p:nvPr/>
        </p:nvCxnSpPr>
        <p:spPr>
          <a:xfrm>
            <a:off x="3674725" y="2854925"/>
            <a:ext cx="738600" cy="11100"/>
          </a:xfrm>
          <a:prstGeom prst="straightConnector1">
            <a:avLst/>
          </a:prstGeom>
          <a:noFill/>
          <a:ln w="9525" cap="flat" cmpd="sng">
            <a:solidFill>
              <a:schemeClr val="dk2"/>
            </a:solidFill>
            <a:prstDash val="solid"/>
            <a:round/>
            <a:headEnd type="none" w="sm" len="sm"/>
            <a:tailEnd type="none" w="sm" len="sm"/>
          </a:ln>
        </p:spPr>
      </p:cxnSp>
      <p:sp>
        <p:nvSpPr>
          <p:cNvPr id="176" name="Google Shape;176;p4"/>
          <p:cNvSpPr txBox="1"/>
          <p:nvPr/>
        </p:nvSpPr>
        <p:spPr>
          <a:xfrm>
            <a:off x="4589875" y="2575225"/>
            <a:ext cx="3384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49979"/>
                </a:solidFill>
                <a:highlight>
                  <a:srgbClr val="FFFFFF"/>
                </a:highlight>
                <a:latin typeface="Avenir"/>
                <a:ea typeface="Avenir"/>
                <a:cs typeface="Avenir"/>
                <a:sym typeface="Avenir"/>
              </a:rPr>
              <a:t>Densidad de tejido urbano</a:t>
            </a:r>
            <a:endParaRPr sz="1800" b="1" i="0" u="none" strike="noStrike" cap="none">
              <a:solidFill>
                <a:srgbClr val="349979"/>
              </a:solidFill>
              <a:highlight>
                <a:srgbClr val="FFFFFF"/>
              </a:highlight>
              <a:latin typeface="Avenir"/>
              <a:ea typeface="Avenir"/>
              <a:cs typeface="Avenir"/>
              <a:sym typeface="Avenir"/>
            </a:endParaRPr>
          </a:p>
        </p:txBody>
      </p:sp>
      <p:cxnSp>
        <p:nvCxnSpPr>
          <p:cNvPr id="177" name="Google Shape;177;p4"/>
          <p:cNvCxnSpPr/>
          <p:nvPr/>
        </p:nvCxnSpPr>
        <p:spPr>
          <a:xfrm>
            <a:off x="3674725" y="2854925"/>
            <a:ext cx="782700" cy="359700"/>
          </a:xfrm>
          <a:prstGeom prst="straightConnector1">
            <a:avLst/>
          </a:prstGeom>
          <a:noFill/>
          <a:ln w="9525" cap="flat" cmpd="sng">
            <a:solidFill>
              <a:schemeClr val="dk2"/>
            </a:solidFill>
            <a:prstDash val="solid"/>
            <a:round/>
            <a:headEnd type="none" w="sm" len="sm"/>
            <a:tailEnd type="none" w="sm" len="sm"/>
          </a:ln>
        </p:spPr>
      </p:cxnSp>
      <p:sp>
        <p:nvSpPr>
          <p:cNvPr id="178" name="Google Shape;178;p4"/>
          <p:cNvSpPr txBox="1"/>
          <p:nvPr/>
        </p:nvSpPr>
        <p:spPr>
          <a:xfrm>
            <a:off x="4589875" y="3506925"/>
            <a:ext cx="222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49979"/>
                </a:solidFill>
                <a:latin typeface="Avenir"/>
                <a:ea typeface="Avenir"/>
                <a:cs typeface="Avenir"/>
                <a:sym typeface="Avenir"/>
              </a:rPr>
              <a:t>Cercanía a cuerpos de agua</a:t>
            </a:r>
            <a:endParaRPr sz="1800" b="1" i="0" u="none" strike="noStrike" cap="none">
              <a:solidFill>
                <a:srgbClr val="349979"/>
              </a:solidFill>
              <a:latin typeface="Avenir"/>
              <a:ea typeface="Avenir"/>
              <a:cs typeface="Avenir"/>
              <a:sym typeface="Avenir"/>
            </a:endParaRPr>
          </a:p>
        </p:txBody>
      </p:sp>
      <p:cxnSp>
        <p:nvCxnSpPr>
          <p:cNvPr id="179" name="Google Shape;179;p4"/>
          <p:cNvCxnSpPr/>
          <p:nvPr/>
        </p:nvCxnSpPr>
        <p:spPr>
          <a:xfrm>
            <a:off x="3674725" y="2866025"/>
            <a:ext cx="749700" cy="811800"/>
          </a:xfrm>
          <a:prstGeom prst="straightConnector1">
            <a:avLst/>
          </a:prstGeom>
          <a:noFill/>
          <a:ln w="9525" cap="flat" cmpd="sng">
            <a:solidFill>
              <a:schemeClr val="dk2"/>
            </a:solidFill>
            <a:prstDash val="solid"/>
            <a:round/>
            <a:headEnd type="none" w="sm" len="sm"/>
            <a:tailEnd type="none" w="sm" len="sm"/>
          </a:ln>
        </p:spPr>
      </p:cxnSp>
      <p:sp>
        <p:nvSpPr>
          <p:cNvPr id="180" name="Google Shape;180;p4"/>
          <p:cNvSpPr txBox="1"/>
          <p:nvPr/>
        </p:nvSpPr>
        <p:spPr>
          <a:xfrm>
            <a:off x="4589875" y="3041075"/>
            <a:ext cx="1378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49979"/>
                </a:solidFill>
                <a:latin typeface="Avenir"/>
                <a:ea typeface="Avenir"/>
                <a:cs typeface="Avenir"/>
                <a:sym typeface="Avenir"/>
              </a:rPr>
              <a:t>Vegetación</a:t>
            </a:r>
            <a:endParaRPr sz="1800" b="1" i="0" u="none" strike="noStrike" cap="none">
              <a:solidFill>
                <a:srgbClr val="349979"/>
              </a:solidFill>
              <a:latin typeface="Avenir"/>
              <a:ea typeface="Avenir"/>
              <a:cs typeface="Avenir"/>
              <a:sym typeface="Avenir"/>
            </a:endParaRPr>
          </a:p>
        </p:txBody>
      </p:sp>
      <p:sp>
        <p:nvSpPr>
          <p:cNvPr id="181" name="Google Shape;181;p4"/>
          <p:cNvSpPr txBox="1"/>
          <p:nvPr/>
        </p:nvSpPr>
        <p:spPr>
          <a:xfrm>
            <a:off x="201175" y="3943825"/>
            <a:ext cx="11576700" cy="231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Reconocer los patrones de variación de la temperatura en las grandes ciudades tiene múltiples aplicaciones, desde la emisión de alertas climáticas hasta la generación de insumos para la planificación territorial. Para lograr esto, una herramienta valiosa son los sensores remotos (ej., imágenes satelitales) y sistemas de información geográfica para desarrollar mapas informativos e interactivos.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pic>
        <p:nvPicPr>
          <p:cNvPr id="2" name="Picture 1" descr="A picture containing clipart&#10;&#10;Description automatically generated">
            <a:extLst>
              <a:ext uri="{FF2B5EF4-FFF2-40B4-BE49-F238E27FC236}">
                <a16:creationId xmlns:a16="http://schemas.microsoft.com/office/drawing/2014/main" id="{095A3B87-98A9-FA75-AB8C-0F98BBAA47AE}"/>
              </a:ext>
            </a:extLst>
          </p:cNvPr>
          <p:cNvPicPr>
            <a:picLocks noChangeAspect="1"/>
          </p:cNvPicPr>
          <p:nvPr/>
        </p:nvPicPr>
        <p:blipFill>
          <a:blip r:embed="rId5"/>
          <a:stretch>
            <a:fillRect/>
          </a:stretch>
        </p:blipFill>
        <p:spPr>
          <a:xfrm>
            <a:off x="201175" y="136550"/>
            <a:ext cx="724226" cy="6906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e17e05aff3_0_0"/>
          <p:cNvSpPr txBox="1">
            <a:spLocks noGrp="1"/>
          </p:cNvSpPr>
          <p:nvPr>
            <p:ph type="title"/>
          </p:nvPr>
        </p:nvSpPr>
        <p:spPr>
          <a:xfrm>
            <a:off x="265909" y="1181038"/>
            <a:ext cx="9597250" cy="81427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800"/>
              <a:buNone/>
            </a:pPr>
            <a:r>
              <a:rPr lang="en-US" sz="4400" b="0" dirty="0" err="1">
                <a:latin typeface="Arial"/>
                <a:ea typeface="Arial"/>
                <a:cs typeface="Arial"/>
                <a:sym typeface="Arial"/>
              </a:rPr>
              <a:t>Urbanización</a:t>
            </a:r>
            <a:r>
              <a:rPr lang="en-US" sz="4400" b="0" dirty="0">
                <a:latin typeface="Arial"/>
                <a:ea typeface="Arial"/>
                <a:cs typeface="Arial"/>
                <a:sym typeface="Arial"/>
              </a:rPr>
              <a:t> </a:t>
            </a:r>
            <a:r>
              <a:rPr lang="en-US" sz="4400" b="0" dirty="0" err="1">
                <a:latin typeface="Arial"/>
                <a:ea typeface="Arial"/>
                <a:cs typeface="Arial"/>
                <a:sym typeface="Arial"/>
              </a:rPr>
              <a:t>en</a:t>
            </a:r>
            <a:r>
              <a:rPr lang="en-US" sz="4400" b="0" dirty="0">
                <a:latin typeface="Arial"/>
                <a:ea typeface="Arial"/>
                <a:cs typeface="Arial"/>
                <a:sym typeface="Arial"/>
              </a:rPr>
              <a:t> América Latina</a:t>
            </a:r>
            <a:endParaRPr sz="4400" b="0" dirty="0">
              <a:latin typeface="Arial"/>
              <a:ea typeface="Arial"/>
              <a:cs typeface="Arial"/>
              <a:sym typeface="Arial"/>
            </a:endParaRPr>
          </a:p>
        </p:txBody>
      </p:sp>
      <p:sp>
        <p:nvSpPr>
          <p:cNvPr id="188" name="Google Shape;188;g1e17e05aff3_0_0"/>
          <p:cNvSpPr txBox="1">
            <a:spLocks noGrp="1"/>
          </p:cNvSpPr>
          <p:nvPr>
            <p:ph type="body" idx="1"/>
          </p:nvPr>
        </p:nvSpPr>
        <p:spPr>
          <a:xfrm>
            <a:off x="6603725" y="2383550"/>
            <a:ext cx="5513100" cy="1815000"/>
          </a:xfrm>
          <a:prstGeom prst="rect">
            <a:avLst/>
          </a:prstGeom>
          <a:noFill/>
          <a:ln>
            <a:noFill/>
          </a:ln>
        </p:spPr>
        <p:txBody>
          <a:bodyPr spcFirstLastPara="1" wrap="square" lIns="91425" tIns="45700" rIns="91425" bIns="45700" anchor="t" anchorCtr="0">
            <a:normAutofit/>
          </a:bodyPr>
          <a:lstStyle/>
          <a:p>
            <a:pPr marL="457200" lvl="0" indent="-355600" algn="l" rtl="0">
              <a:lnSpc>
                <a:spcPct val="110000"/>
              </a:lnSpc>
              <a:spcBef>
                <a:spcPts val="1000"/>
              </a:spcBef>
              <a:spcAft>
                <a:spcPts val="0"/>
              </a:spcAft>
              <a:buSzPts val="2000"/>
              <a:buChar char="●"/>
            </a:pPr>
            <a:r>
              <a:rPr lang="en-US" sz="2000"/>
              <a:t>La ciudad de Buenos Aires, al igual que el resto de Latinoamérica, ha experimentado un acelerado crecimiento urbano, el cual posee un impacto en la temperatura superficial.</a:t>
            </a:r>
            <a:endParaRPr sz="2000"/>
          </a:p>
        </p:txBody>
      </p:sp>
      <p:sp>
        <p:nvSpPr>
          <p:cNvPr id="189" name="Google Shape;189;g1e17e05aff3_0_0"/>
          <p:cNvSpPr txBox="1">
            <a:spLocks noGrp="1"/>
          </p:cNvSpPr>
          <p:nvPr>
            <p:ph type="sldNum" idx="12"/>
          </p:nvPr>
        </p:nvSpPr>
        <p:spPr>
          <a:xfrm>
            <a:off x="11365992" y="6356350"/>
            <a:ext cx="630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venir"/>
              <a:buNone/>
            </a:pPr>
            <a:fld id="{00000000-1234-1234-1234-123412341234}" type="slidenum">
              <a:rPr lang="en-US"/>
              <a:t>5</a:t>
            </a:fld>
            <a:endParaRPr/>
          </a:p>
        </p:txBody>
      </p:sp>
      <p:pic>
        <p:nvPicPr>
          <p:cNvPr id="190" name="Google Shape;190;g1e17e05aff3_0_0"/>
          <p:cNvPicPr preferRelativeResize="0"/>
          <p:nvPr/>
        </p:nvPicPr>
        <p:blipFill rotWithShape="1">
          <a:blip r:embed="rId3">
            <a:alphaModFix/>
          </a:blip>
          <a:srcRect/>
          <a:stretch/>
        </p:blipFill>
        <p:spPr>
          <a:xfrm>
            <a:off x="352995" y="2449334"/>
            <a:ext cx="6006162" cy="4272116"/>
          </a:xfrm>
          <a:prstGeom prst="rect">
            <a:avLst/>
          </a:prstGeom>
          <a:noFill/>
          <a:ln>
            <a:noFill/>
          </a:ln>
        </p:spPr>
      </p:pic>
      <p:sp>
        <p:nvSpPr>
          <p:cNvPr id="191" name="Google Shape;191;g1e17e05aff3_0_0"/>
          <p:cNvSpPr txBox="1"/>
          <p:nvPr/>
        </p:nvSpPr>
        <p:spPr>
          <a:xfrm>
            <a:off x="6603725" y="4031292"/>
            <a:ext cx="5513100" cy="1415742"/>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rgbClr val="000000"/>
              </a:buClr>
              <a:buSzPts val="2000"/>
              <a:buFont typeface="Avenir"/>
              <a:buChar char="●"/>
            </a:pPr>
            <a:r>
              <a:rPr lang="en-US" sz="2000" b="0" i="0" u="none" strike="noStrike" cap="none" dirty="0">
                <a:solidFill>
                  <a:srgbClr val="000000"/>
                </a:solidFill>
                <a:latin typeface="Avenir"/>
                <a:ea typeface="Avenir"/>
                <a:cs typeface="Avenir"/>
                <a:sym typeface="Avenir"/>
              </a:rPr>
              <a:t>La </a:t>
            </a:r>
            <a:r>
              <a:rPr lang="en-US" sz="2000" b="0" i="0" u="none" strike="noStrike" cap="none" dirty="0" err="1">
                <a:solidFill>
                  <a:srgbClr val="000000"/>
                </a:solidFill>
                <a:latin typeface="Avenir"/>
                <a:ea typeface="Avenir"/>
                <a:cs typeface="Avenir"/>
                <a:sym typeface="Avenir"/>
              </a:rPr>
              <a:t>información</a:t>
            </a:r>
            <a:r>
              <a:rPr lang="en-US" sz="2000" b="0" i="0" u="none" strike="noStrike" cap="none" dirty="0">
                <a:solidFill>
                  <a:srgbClr val="000000"/>
                </a:solidFill>
                <a:latin typeface="Avenir"/>
                <a:ea typeface="Avenir"/>
                <a:cs typeface="Avenir"/>
                <a:sym typeface="Avenir"/>
              </a:rPr>
              <a:t> de las </a:t>
            </a:r>
            <a:r>
              <a:rPr lang="en-US" sz="2000" b="0" i="0" u="none" strike="noStrike" cap="none" dirty="0" err="1">
                <a:solidFill>
                  <a:srgbClr val="000000"/>
                </a:solidFill>
                <a:latin typeface="Avenir"/>
                <a:ea typeface="Avenir"/>
                <a:cs typeface="Avenir"/>
                <a:sym typeface="Avenir"/>
              </a:rPr>
              <a:t>estaciones</a:t>
            </a:r>
            <a:r>
              <a:rPr lang="en-US" sz="2000" b="0" i="0" u="none" strike="noStrike" cap="none" dirty="0">
                <a:solidFill>
                  <a:srgbClr val="000000"/>
                </a:solidFill>
                <a:latin typeface="Avenir"/>
                <a:ea typeface="Avenir"/>
                <a:cs typeface="Avenir"/>
                <a:sym typeface="Avenir"/>
              </a:rPr>
              <a:t> </a:t>
            </a:r>
            <a:r>
              <a:rPr lang="en-US" sz="2000" b="0" i="0" u="none" strike="noStrike" cap="none" dirty="0" err="1">
                <a:solidFill>
                  <a:srgbClr val="000000"/>
                </a:solidFill>
                <a:latin typeface="Avenir"/>
                <a:ea typeface="Avenir"/>
                <a:cs typeface="Avenir"/>
                <a:sym typeface="Avenir"/>
              </a:rPr>
              <a:t>metereológicas</a:t>
            </a:r>
            <a:r>
              <a:rPr lang="en-US" sz="2000" b="0" i="0" u="none" strike="noStrike" cap="none" dirty="0">
                <a:solidFill>
                  <a:srgbClr val="000000"/>
                </a:solidFill>
                <a:latin typeface="Avenir"/>
                <a:ea typeface="Avenir"/>
                <a:cs typeface="Avenir"/>
                <a:sym typeface="Avenir"/>
              </a:rPr>
              <a:t> de la Gran Buenos Aires (GBA) es </a:t>
            </a:r>
            <a:r>
              <a:rPr lang="en-US" sz="2000" b="0" i="0" u="none" strike="noStrike" cap="none" dirty="0" err="1">
                <a:solidFill>
                  <a:srgbClr val="000000"/>
                </a:solidFill>
                <a:latin typeface="Avenir"/>
                <a:ea typeface="Avenir"/>
                <a:cs typeface="Avenir"/>
                <a:sym typeface="Avenir"/>
              </a:rPr>
              <a:t>pública</a:t>
            </a:r>
            <a:r>
              <a:rPr lang="en-US" sz="2000" b="0" i="0" u="none" strike="noStrike" cap="none" dirty="0">
                <a:solidFill>
                  <a:srgbClr val="000000"/>
                </a:solidFill>
                <a:latin typeface="Avenir"/>
                <a:ea typeface="Avenir"/>
                <a:cs typeface="Avenir"/>
                <a:sym typeface="Avenir"/>
              </a:rPr>
              <a:t> y se </a:t>
            </a:r>
            <a:r>
              <a:rPr lang="en-US" sz="2000" b="0" i="0" u="none" strike="noStrike" cap="none" dirty="0" err="1">
                <a:solidFill>
                  <a:srgbClr val="000000"/>
                </a:solidFill>
                <a:latin typeface="Avenir"/>
                <a:ea typeface="Avenir"/>
                <a:cs typeface="Avenir"/>
                <a:sym typeface="Avenir"/>
              </a:rPr>
              <a:t>encuentra</a:t>
            </a:r>
            <a:r>
              <a:rPr lang="en-US" sz="2000" b="0" i="0" u="none" strike="noStrike" cap="none" dirty="0">
                <a:solidFill>
                  <a:srgbClr val="000000"/>
                </a:solidFill>
                <a:latin typeface="Avenir"/>
                <a:ea typeface="Avenir"/>
                <a:cs typeface="Avenir"/>
                <a:sym typeface="Avenir"/>
              </a:rPr>
              <a:t> </a:t>
            </a:r>
            <a:r>
              <a:rPr lang="en-US" sz="2000" b="0" i="0" u="none" strike="noStrike" cap="none" dirty="0" err="1">
                <a:solidFill>
                  <a:srgbClr val="000000"/>
                </a:solidFill>
                <a:latin typeface="Avenir"/>
                <a:ea typeface="Avenir"/>
                <a:cs typeface="Avenir"/>
                <a:sym typeface="Avenir"/>
              </a:rPr>
              <a:t>en</a:t>
            </a:r>
            <a:r>
              <a:rPr lang="en-US" sz="2000" b="0" i="0" u="none" strike="noStrike" cap="none" dirty="0">
                <a:solidFill>
                  <a:srgbClr val="000000"/>
                </a:solidFill>
                <a:latin typeface="Avenir"/>
                <a:ea typeface="Avenir"/>
                <a:cs typeface="Avenir"/>
                <a:sym typeface="Avenir"/>
              </a:rPr>
              <a:t> </a:t>
            </a:r>
            <a:r>
              <a:rPr lang="en-US" sz="2000" b="0" i="0" u="none" strike="noStrike" cap="none" dirty="0" err="1">
                <a:solidFill>
                  <a:srgbClr val="000000"/>
                </a:solidFill>
                <a:latin typeface="Avenir"/>
                <a:ea typeface="Avenir"/>
                <a:cs typeface="Avenir"/>
                <a:sym typeface="Avenir"/>
              </a:rPr>
              <a:t>formatos</a:t>
            </a:r>
            <a:r>
              <a:rPr lang="en-US" sz="2000" b="0" i="0" u="none" strike="noStrike" cap="none" dirty="0">
                <a:solidFill>
                  <a:srgbClr val="000000"/>
                </a:solidFill>
                <a:latin typeface="Avenir"/>
                <a:ea typeface="Avenir"/>
                <a:cs typeface="Avenir"/>
                <a:sym typeface="Avenir"/>
              </a:rPr>
              <a:t> </a:t>
            </a:r>
            <a:r>
              <a:rPr lang="en-US" sz="2000" b="0" i="0" u="none" strike="noStrike" cap="none" dirty="0" err="1">
                <a:solidFill>
                  <a:srgbClr val="000000"/>
                </a:solidFill>
                <a:latin typeface="Avenir"/>
                <a:ea typeface="Avenir"/>
                <a:cs typeface="Avenir"/>
                <a:sym typeface="Avenir"/>
              </a:rPr>
              <a:t>editables</a:t>
            </a:r>
            <a:r>
              <a:rPr lang="en-US" sz="2000" b="0" i="0" u="none" strike="noStrike" cap="none" dirty="0">
                <a:solidFill>
                  <a:srgbClr val="000000"/>
                </a:solidFill>
                <a:latin typeface="Avenir"/>
                <a:ea typeface="Avenir"/>
                <a:cs typeface="Avenir"/>
                <a:sym typeface="Avenir"/>
              </a:rPr>
              <a:t>.</a:t>
            </a:r>
            <a:endParaRPr sz="2000" b="0" i="0" u="none" strike="noStrike" cap="none" dirty="0">
              <a:solidFill>
                <a:srgbClr val="000000"/>
              </a:solidFill>
              <a:latin typeface="Avenir"/>
              <a:ea typeface="Avenir"/>
              <a:cs typeface="Avenir"/>
              <a:sym typeface="Avenir"/>
            </a:endParaRPr>
          </a:p>
        </p:txBody>
      </p:sp>
      <p:sp>
        <p:nvSpPr>
          <p:cNvPr id="192" name="Google Shape;192;g1e17e05aff3_0_0"/>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pic>
        <p:nvPicPr>
          <p:cNvPr id="3" name="Picture 2" descr="A picture containing clipart&#10;&#10;Description automatically generated">
            <a:extLst>
              <a:ext uri="{FF2B5EF4-FFF2-40B4-BE49-F238E27FC236}">
                <a16:creationId xmlns:a16="http://schemas.microsoft.com/office/drawing/2014/main" id="{70C4F33A-EE4E-8886-976B-C2A14FAFE180}"/>
              </a:ext>
            </a:extLst>
          </p:cNvPr>
          <p:cNvPicPr>
            <a:picLocks noChangeAspect="1"/>
          </p:cNvPicPr>
          <p:nvPr/>
        </p:nvPicPr>
        <p:blipFill>
          <a:blip r:embed="rId4"/>
          <a:stretch>
            <a:fillRect/>
          </a:stretch>
        </p:blipFill>
        <p:spPr>
          <a:xfrm>
            <a:off x="162839" y="136550"/>
            <a:ext cx="724226" cy="6906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
          <p:cNvSpPr txBox="1">
            <a:spLocks noGrp="1"/>
          </p:cNvSpPr>
          <p:nvPr>
            <p:ph type="title"/>
          </p:nvPr>
        </p:nvSpPr>
        <p:spPr>
          <a:xfrm>
            <a:off x="1023257" y="190435"/>
            <a:ext cx="9567724" cy="76089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400"/>
              <a:buFont typeface="Avenir"/>
              <a:buNone/>
            </a:pPr>
            <a:r>
              <a:rPr lang="en-US" sz="4400" b="0" dirty="0">
                <a:latin typeface="Arial"/>
                <a:ea typeface="Arial"/>
                <a:cs typeface="Arial"/>
                <a:sym typeface="Arial"/>
              </a:rPr>
              <a:t>Timeline</a:t>
            </a:r>
            <a:endParaRPr sz="4400" b="0" dirty="0">
              <a:latin typeface="Arial"/>
              <a:ea typeface="Arial"/>
              <a:cs typeface="Arial"/>
              <a:sym typeface="Arial"/>
            </a:endParaRPr>
          </a:p>
        </p:txBody>
      </p:sp>
      <p:grpSp>
        <p:nvGrpSpPr>
          <p:cNvPr id="198" name="Google Shape;198;p5"/>
          <p:cNvGrpSpPr/>
          <p:nvPr/>
        </p:nvGrpSpPr>
        <p:grpSpPr>
          <a:xfrm>
            <a:off x="656299" y="1872501"/>
            <a:ext cx="10879401" cy="3717835"/>
            <a:chOff x="10186" y="311988"/>
            <a:chExt cx="10879401" cy="3717835"/>
          </a:xfrm>
        </p:grpSpPr>
        <p:sp>
          <p:nvSpPr>
            <p:cNvPr id="199" name="Google Shape;199;p5"/>
            <p:cNvSpPr/>
            <p:nvPr/>
          </p:nvSpPr>
          <p:spPr>
            <a:xfrm>
              <a:off x="10186" y="311988"/>
              <a:ext cx="2089564" cy="626869"/>
            </a:xfrm>
            <a:prstGeom prst="rect">
              <a:avLst/>
            </a:prstGeom>
            <a:solidFill>
              <a:srgbClr val="349979"/>
            </a:solidFill>
            <a:ln w="12700" cap="flat" cmpd="sng">
              <a:solidFill>
                <a:srgbClr val="34997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
            <p:cNvSpPr txBox="1"/>
            <p:nvPr/>
          </p:nvSpPr>
          <p:spPr>
            <a:xfrm>
              <a:off x="10186" y="311988"/>
              <a:ext cx="2089564" cy="626869"/>
            </a:xfrm>
            <a:prstGeom prst="rect">
              <a:avLst/>
            </a:prstGeom>
            <a:noFill/>
            <a:ln>
              <a:noFill/>
            </a:ln>
          </p:spPr>
          <p:txBody>
            <a:bodyPr spcFirstLastPara="1" wrap="square" lIns="165100" tIns="165100" rIns="165100" bIns="165100" anchor="ctr" anchorCtr="0">
              <a:noAutofit/>
            </a:bodyPr>
            <a:lstStyle/>
            <a:p>
              <a:pPr marL="0" marR="0" lvl="0" indent="0" algn="ctr" rtl="0">
                <a:lnSpc>
                  <a:spcPct val="90000"/>
                </a:lnSpc>
                <a:spcBef>
                  <a:spcPts val="0"/>
                </a:spcBef>
                <a:spcAft>
                  <a:spcPts val="0"/>
                </a:spcAft>
                <a:buClr>
                  <a:schemeClr val="lt1"/>
                </a:buClr>
                <a:buSzPts val="2000"/>
                <a:buFont typeface="Avenir"/>
                <a:buNone/>
              </a:pPr>
              <a:r>
                <a:rPr lang="en-US" sz="2000" b="1" i="0" u="none" strike="noStrike" cap="none">
                  <a:solidFill>
                    <a:schemeClr val="lt1"/>
                  </a:solidFill>
                  <a:latin typeface="Avenir"/>
                  <a:ea typeface="Avenir"/>
                  <a:cs typeface="Avenir"/>
                  <a:sym typeface="Avenir"/>
                </a:rPr>
                <a:t>Lunes 17</a:t>
              </a:r>
              <a:endParaRPr sz="2100" b="1" i="0" u="none" strike="noStrike" cap="none">
                <a:solidFill>
                  <a:schemeClr val="lt1"/>
                </a:solidFill>
                <a:latin typeface="Avenir"/>
                <a:ea typeface="Avenir"/>
                <a:cs typeface="Avenir"/>
                <a:sym typeface="Avenir"/>
              </a:endParaRPr>
            </a:p>
          </p:txBody>
        </p:sp>
        <p:sp>
          <p:nvSpPr>
            <p:cNvPr id="201" name="Google Shape;201;p5"/>
            <p:cNvSpPr/>
            <p:nvPr/>
          </p:nvSpPr>
          <p:spPr>
            <a:xfrm>
              <a:off x="10186" y="938858"/>
              <a:ext cx="2089564" cy="3090965"/>
            </a:xfrm>
            <a:prstGeom prst="rect">
              <a:avLst/>
            </a:prstGeom>
            <a:solidFill>
              <a:srgbClr val="CCDDD6">
                <a:alpha val="88627"/>
              </a:srgbClr>
            </a:solidFill>
            <a:ln w="12700" cap="flat" cmpd="sng">
              <a:solidFill>
                <a:srgbClr val="CCDDD6">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txBox="1"/>
            <p:nvPr/>
          </p:nvSpPr>
          <p:spPr>
            <a:xfrm>
              <a:off x="10186" y="938858"/>
              <a:ext cx="2089564" cy="3090965"/>
            </a:xfrm>
            <a:prstGeom prst="rect">
              <a:avLst/>
            </a:prstGeom>
            <a:no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Crear el repositorio de GitHub común</a:t>
              </a: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630"/>
                </a:spcBef>
                <a:spcAft>
                  <a:spcPts val="0"/>
                </a:spcAft>
                <a:buClr>
                  <a:schemeClr val="dk1"/>
                </a:buClr>
                <a:buSzPts val="1800"/>
                <a:buFont typeface="Avenir"/>
                <a:buNone/>
              </a:pP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63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Limpiar y organizar los datos de temperatura y de NDVI</a:t>
              </a: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2207646" y="311988"/>
              <a:ext cx="2089564" cy="626869"/>
            </a:xfrm>
            <a:prstGeom prst="rect">
              <a:avLst/>
            </a:prstGeom>
            <a:solidFill>
              <a:srgbClr val="2FA892"/>
            </a:solidFill>
            <a:ln w="12700" cap="flat" cmpd="sng">
              <a:solidFill>
                <a:srgbClr val="2FA89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txBox="1"/>
            <p:nvPr/>
          </p:nvSpPr>
          <p:spPr>
            <a:xfrm>
              <a:off x="2207646" y="311988"/>
              <a:ext cx="2089564" cy="626869"/>
            </a:xfrm>
            <a:prstGeom prst="rect">
              <a:avLst/>
            </a:prstGeom>
            <a:noFill/>
            <a:ln>
              <a:noFill/>
            </a:ln>
          </p:spPr>
          <p:txBody>
            <a:bodyPr spcFirstLastPara="1" wrap="square" lIns="165100" tIns="165100" rIns="165100" bIns="165100" anchor="ctr" anchorCtr="0">
              <a:noAutofit/>
            </a:bodyPr>
            <a:lstStyle/>
            <a:p>
              <a:pPr marL="0" marR="0" lvl="0" indent="0" algn="ctr" rtl="0">
                <a:lnSpc>
                  <a:spcPct val="90000"/>
                </a:lnSpc>
                <a:spcBef>
                  <a:spcPts val="0"/>
                </a:spcBef>
                <a:spcAft>
                  <a:spcPts val="0"/>
                </a:spcAft>
                <a:buClr>
                  <a:schemeClr val="lt1"/>
                </a:buClr>
                <a:buSzPts val="2000"/>
                <a:buFont typeface="Avenir"/>
                <a:buNone/>
              </a:pPr>
              <a:r>
                <a:rPr lang="en-US" sz="2000" b="1" i="0" u="none" strike="noStrike" cap="none">
                  <a:solidFill>
                    <a:schemeClr val="lt1"/>
                  </a:solidFill>
                  <a:latin typeface="Avenir"/>
                  <a:ea typeface="Avenir"/>
                  <a:cs typeface="Avenir"/>
                  <a:sym typeface="Avenir"/>
                </a:rPr>
                <a:t>Martes 18</a:t>
              </a: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2207646" y="938858"/>
              <a:ext cx="2089564" cy="3090965"/>
            </a:xfrm>
            <a:prstGeom prst="rect">
              <a:avLst/>
            </a:prstGeom>
            <a:solidFill>
              <a:srgbClr val="CAE2DD">
                <a:alpha val="88627"/>
              </a:srgbClr>
            </a:solidFill>
            <a:ln w="12700" cap="flat" cmpd="sng">
              <a:solidFill>
                <a:srgbClr val="CAE2DD">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txBox="1"/>
            <p:nvPr/>
          </p:nvSpPr>
          <p:spPr>
            <a:xfrm>
              <a:off x="2207646" y="938858"/>
              <a:ext cx="2089564" cy="3090965"/>
            </a:xfrm>
            <a:prstGeom prst="rect">
              <a:avLst/>
            </a:prstGeom>
            <a:no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Crear las visualizaciones gráficas y realizar análisis de temperaturas</a:t>
              </a:r>
              <a:endParaRPr sz="1800" b="0" i="0" u="none" strike="noStrike" cap="none">
                <a:solidFill>
                  <a:schemeClr val="dk1"/>
                </a:solidFill>
                <a:latin typeface="Calibri"/>
                <a:ea typeface="Calibri"/>
                <a:cs typeface="Calibri"/>
                <a:sym typeface="Calibri"/>
              </a:endParaRPr>
            </a:p>
          </p:txBody>
        </p:sp>
        <p:sp>
          <p:nvSpPr>
            <p:cNvPr id="207" name="Google Shape;207;p5"/>
            <p:cNvSpPr/>
            <p:nvPr/>
          </p:nvSpPr>
          <p:spPr>
            <a:xfrm>
              <a:off x="4405105" y="311988"/>
              <a:ext cx="2089564" cy="626869"/>
            </a:xfrm>
            <a:prstGeom prst="rect">
              <a:avLst/>
            </a:prstGeom>
            <a:solidFill>
              <a:srgbClr val="27B9B2"/>
            </a:solidFill>
            <a:ln w="12700" cap="flat" cmpd="sng">
              <a:solidFill>
                <a:srgbClr val="27B9B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txBox="1"/>
            <p:nvPr/>
          </p:nvSpPr>
          <p:spPr>
            <a:xfrm>
              <a:off x="4405105" y="311988"/>
              <a:ext cx="2089564" cy="626869"/>
            </a:xfrm>
            <a:prstGeom prst="rect">
              <a:avLst/>
            </a:prstGeom>
            <a:noFill/>
            <a:ln>
              <a:noFill/>
            </a:ln>
          </p:spPr>
          <p:txBody>
            <a:bodyPr spcFirstLastPara="1" wrap="square" lIns="165100" tIns="165100" rIns="165100" bIns="165100" anchor="ctr" anchorCtr="0">
              <a:noAutofit/>
            </a:bodyPr>
            <a:lstStyle/>
            <a:p>
              <a:pPr marL="0" marR="0" lvl="0" indent="0" algn="ctr" rtl="0">
                <a:lnSpc>
                  <a:spcPct val="90000"/>
                </a:lnSpc>
                <a:spcBef>
                  <a:spcPts val="0"/>
                </a:spcBef>
                <a:spcAft>
                  <a:spcPts val="0"/>
                </a:spcAft>
                <a:buClr>
                  <a:schemeClr val="lt1"/>
                </a:buClr>
                <a:buSzPts val="2100"/>
                <a:buFont typeface="Avenir"/>
                <a:buNone/>
              </a:pPr>
              <a:r>
                <a:rPr lang="en-US" sz="2100" b="1" i="0" u="none" strike="noStrike" cap="none">
                  <a:solidFill>
                    <a:schemeClr val="lt1"/>
                  </a:solidFill>
                  <a:latin typeface="Avenir"/>
                  <a:ea typeface="Avenir"/>
                  <a:cs typeface="Avenir"/>
                  <a:sym typeface="Avenir"/>
                </a:rPr>
                <a:t>Miércoles 19</a:t>
              </a:r>
              <a:endParaRPr sz="2100" b="1" i="0" u="none" strike="noStrike" cap="none">
                <a:solidFill>
                  <a:schemeClr val="lt1"/>
                </a:solidFill>
                <a:latin typeface="Avenir"/>
                <a:ea typeface="Avenir"/>
                <a:cs typeface="Avenir"/>
                <a:sym typeface="Avenir"/>
              </a:endParaRPr>
            </a:p>
          </p:txBody>
        </p:sp>
        <p:sp>
          <p:nvSpPr>
            <p:cNvPr id="209" name="Google Shape;209;p5"/>
            <p:cNvSpPr/>
            <p:nvPr/>
          </p:nvSpPr>
          <p:spPr>
            <a:xfrm>
              <a:off x="4405105" y="938858"/>
              <a:ext cx="2089564" cy="3090965"/>
            </a:xfrm>
            <a:prstGeom prst="rect">
              <a:avLst/>
            </a:prstGeom>
            <a:solidFill>
              <a:srgbClr val="C8E8E6">
                <a:alpha val="88627"/>
              </a:srgbClr>
            </a:solidFill>
            <a:ln w="12700" cap="flat" cmpd="sng">
              <a:solidFill>
                <a:srgbClr val="C8E8E6">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txBox="1"/>
            <p:nvPr/>
          </p:nvSpPr>
          <p:spPr>
            <a:xfrm>
              <a:off x="4405105" y="938858"/>
              <a:ext cx="2089564" cy="3090965"/>
            </a:xfrm>
            <a:prstGeom prst="rect">
              <a:avLst/>
            </a:prstGeom>
            <a:no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Crear las visualizaciones gráficas y realizar análisis de NDVI</a:t>
              </a:r>
              <a:endParaRPr sz="1800" b="0" i="0" u="none" strike="noStrike" cap="none">
                <a:solidFill>
                  <a:schemeClr val="dk1"/>
                </a:solidFill>
                <a:latin typeface="Calibri"/>
                <a:ea typeface="Calibri"/>
                <a:cs typeface="Calibri"/>
                <a:sym typeface="Calibri"/>
              </a:endParaRPr>
            </a:p>
          </p:txBody>
        </p:sp>
        <p:sp>
          <p:nvSpPr>
            <p:cNvPr id="211" name="Google Shape;211;p5"/>
            <p:cNvSpPr/>
            <p:nvPr/>
          </p:nvSpPr>
          <p:spPr>
            <a:xfrm>
              <a:off x="6602564" y="311988"/>
              <a:ext cx="2089564" cy="626869"/>
            </a:xfrm>
            <a:prstGeom prst="rect">
              <a:avLst/>
            </a:prstGeom>
            <a:solidFill>
              <a:srgbClr val="1EBBCB"/>
            </a:solidFill>
            <a:ln w="12700" cap="flat" cmpd="sng">
              <a:solidFill>
                <a:srgbClr val="1EBBC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txBox="1"/>
            <p:nvPr/>
          </p:nvSpPr>
          <p:spPr>
            <a:xfrm>
              <a:off x="6602564" y="311988"/>
              <a:ext cx="2089564" cy="626869"/>
            </a:xfrm>
            <a:prstGeom prst="rect">
              <a:avLst/>
            </a:prstGeom>
            <a:noFill/>
            <a:ln>
              <a:noFill/>
            </a:ln>
          </p:spPr>
          <p:txBody>
            <a:bodyPr spcFirstLastPara="1" wrap="square" lIns="165100" tIns="165100" rIns="165100" bIns="165100" anchor="ctr" anchorCtr="0">
              <a:noAutofit/>
            </a:bodyPr>
            <a:lstStyle/>
            <a:p>
              <a:pPr marL="0" marR="0" lvl="0" indent="0" algn="ctr" rtl="0">
                <a:lnSpc>
                  <a:spcPct val="90000"/>
                </a:lnSpc>
                <a:spcBef>
                  <a:spcPts val="0"/>
                </a:spcBef>
                <a:spcAft>
                  <a:spcPts val="0"/>
                </a:spcAft>
                <a:buClr>
                  <a:schemeClr val="lt1"/>
                </a:buClr>
                <a:buSzPts val="2000"/>
                <a:buFont typeface="Avenir"/>
                <a:buNone/>
              </a:pPr>
              <a:r>
                <a:rPr lang="en-US" sz="2000" b="1" i="0" u="none" strike="noStrike" cap="none">
                  <a:solidFill>
                    <a:schemeClr val="lt1"/>
                  </a:solidFill>
                  <a:latin typeface="Avenir"/>
                  <a:ea typeface="Avenir"/>
                  <a:cs typeface="Avenir"/>
                  <a:sym typeface="Avenir"/>
                </a:rPr>
                <a:t>Jueves 20</a:t>
              </a: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6602564" y="938858"/>
              <a:ext cx="2089564" cy="3090965"/>
            </a:xfrm>
            <a:prstGeom prst="rect">
              <a:avLst/>
            </a:prstGeom>
            <a:solidFill>
              <a:srgbClr val="C9E6ED">
                <a:alpha val="88627"/>
              </a:srgbClr>
            </a:solidFill>
            <a:ln w="12700" cap="flat" cmpd="sng">
              <a:solidFill>
                <a:srgbClr val="C9E6ED">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6602564" y="938858"/>
              <a:ext cx="2089564" cy="3090965"/>
            </a:xfrm>
            <a:prstGeom prst="rect">
              <a:avLst/>
            </a:prstGeom>
            <a:no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Resultados finales, interpretaciones y presentación</a:t>
              </a:r>
              <a:endParaRPr sz="1800" b="0" i="0" u="none" strike="noStrike" cap="none">
                <a:solidFill>
                  <a:schemeClr val="dk1"/>
                </a:solidFill>
                <a:latin typeface="Calibri"/>
                <a:ea typeface="Calibri"/>
                <a:cs typeface="Calibri"/>
                <a:sym typeface="Calibri"/>
              </a:endParaRPr>
            </a:p>
          </p:txBody>
        </p:sp>
        <p:sp>
          <p:nvSpPr>
            <p:cNvPr id="215" name="Google Shape;215;p5"/>
            <p:cNvSpPr/>
            <p:nvPr/>
          </p:nvSpPr>
          <p:spPr>
            <a:xfrm>
              <a:off x="8800023" y="311988"/>
              <a:ext cx="2089564" cy="626869"/>
            </a:xfrm>
            <a:prstGeom prst="rect">
              <a:avLst/>
            </a:prstGeom>
            <a:solidFill>
              <a:srgbClr val="15B1DE"/>
            </a:solidFill>
            <a:ln w="12700" cap="flat" cmpd="sng">
              <a:solidFill>
                <a:srgbClr val="15B1DE"/>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txBox="1"/>
            <p:nvPr/>
          </p:nvSpPr>
          <p:spPr>
            <a:xfrm>
              <a:off x="8800023" y="311988"/>
              <a:ext cx="2089564" cy="626869"/>
            </a:xfrm>
            <a:prstGeom prst="rect">
              <a:avLst/>
            </a:prstGeom>
            <a:noFill/>
            <a:ln>
              <a:noFill/>
            </a:ln>
          </p:spPr>
          <p:txBody>
            <a:bodyPr spcFirstLastPara="1" wrap="square" lIns="165100" tIns="165100" rIns="165100" bIns="165100" anchor="ctr"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1" i="0" u="none" strike="noStrike" cap="none">
                  <a:solidFill>
                    <a:schemeClr val="lt1"/>
                  </a:solidFill>
                  <a:latin typeface="Avenir"/>
                  <a:ea typeface="Avenir"/>
                  <a:cs typeface="Avenir"/>
                  <a:sym typeface="Avenir"/>
                </a:rPr>
                <a:t>Viernes 21</a:t>
              </a: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8800023" y="938858"/>
              <a:ext cx="2089564" cy="3090965"/>
            </a:xfrm>
            <a:prstGeom prst="rect">
              <a:avLst/>
            </a:prstGeom>
            <a:solidFill>
              <a:srgbClr val="C8E1F2">
                <a:alpha val="88627"/>
              </a:srgbClr>
            </a:solidFill>
            <a:ln w="12700" cap="flat" cmpd="sng">
              <a:solidFill>
                <a:srgbClr val="C8E1F2">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txBox="1"/>
            <p:nvPr/>
          </p:nvSpPr>
          <p:spPr>
            <a:xfrm>
              <a:off x="8800023" y="938858"/>
              <a:ext cx="2089564" cy="3090965"/>
            </a:xfrm>
            <a:prstGeom prst="rect">
              <a:avLst/>
            </a:prstGeom>
            <a:no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Presentación</a:t>
              </a:r>
              <a:endParaRPr sz="1800" b="0" i="0" u="none" strike="noStrike" cap="none">
                <a:solidFill>
                  <a:schemeClr val="dk1"/>
                </a:solidFill>
                <a:latin typeface="Calibri"/>
                <a:ea typeface="Calibri"/>
                <a:cs typeface="Calibri"/>
                <a:sym typeface="Calibri"/>
              </a:endParaRPr>
            </a:p>
          </p:txBody>
        </p:sp>
      </p:grpSp>
      <p:sp>
        <p:nvSpPr>
          <p:cNvPr id="219" name="Google Shape;219;p5"/>
          <p:cNvSpPr txBox="1">
            <a:spLocks noGrp="1"/>
          </p:cNvSpPr>
          <p:nvPr>
            <p:ph type="ftr" idx="11"/>
          </p:nvPr>
        </p:nvSpPr>
        <p:spPr>
          <a:xfrm>
            <a:off x="201177" y="6356350"/>
            <a:ext cx="64515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venir"/>
              <a:buNone/>
            </a:pPr>
            <a:r>
              <a:rPr lang="en-US" sz="1100" dirty="0" err="1">
                <a:latin typeface="Arial" panose="020B0604020202020204" pitchFamily="34" charset="0"/>
                <a:cs typeface="Arial" panose="020B0604020202020204" pitchFamily="34" charset="0"/>
              </a:rPr>
              <a:t>Influencia</a:t>
            </a:r>
            <a:r>
              <a:rPr lang="en-US" sz="1100" dirty="0">
                <a:latin typeface="Arial" panose="020B0604020202020204" pitchFamily="34" charset="0"/>
                <a:cs typeface="Arial" panose="020B0604020202020204" pitchFamily="34" charset="0"/>
              </a:rPr>
              <a:t> de la </a:t>
            </a:r>
            <a:r>
              <a:rPr lang="en-US" sz="1100" dirty="0" err="1">
                <a:latin typeface="Arial" panose="020B0604020202020204" pitchFamily="34" charset="0"/>
                <a:cs typeface="Arial" panose="020B0604020202020204" pitchFamily="34" charset="0"/>
              </a:rPr>
              <a:t>vegetación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sobre</a:t>
            </a:r>
            <a:r>
              <a:rPr lang="en-US" sz="1100" dirty="0">
                <a:latin typeface="Arial" panose="020B0604020202020204" pitchFamily="34" charset="0"/>
                <a:cs typeface="Arial" panose="020B0604020202020204" pitchFamily="34" charset="0"/>
              </a:rPr>
              <a:t> la </a:t>
            </a:r>
            <a:r>
              <a:rPr lang="en-US" sz="1100" dirty="0" err="1">
                <a:latin typeface="Arial" panose="020B0604020202020204" pitchFamily="34" charset="0"/>
                <a:cs typeface="Arial" panose="020B0604020202020204" pitchFamily="34" charset="0"/>
              </a:rPr>
              <a:t>temperatura</a:t>
            </a:r>
            <a:r>
              <a:rPr lang="en-US" sz="1100" dirty="0">
                <a:latin typeface="Arial" panose="020B0604020202020204" pitchFamily="34" charset="0"/>
                <a:cs typeface="Arial" panose="020B0604020202020204" pitchFamily="34" charset="0"/>
              </a:rPr>
              <a:t> superficial </a:t>
            </a:r>
            <a:r>
              <a:rPr lang="en-US" sz="1100" dirty="0" err="1">
                <a:latin typeface="Arial" panose="020B0604020202020204" pitchFamily="34" charset="0"/>
                <a:cs typeface="Arial" panose="020B0604020202020204" pitchFamily="34" charset="0"/>
              </a:rPr>
              <a:t>en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el</a:t>
            </a:r>
            <a:r>
              <a:rPr lang="en-US" sz="1100" dirty="0">
                <a:latin typeface="Arial" panose="020B0604020202020204" pitchFamily="34" charset="0"/>
                <a:cs typeface="Arial" panose="020B0604020202020204" pitchFamily="34" charset="0"/>
              </a:rPr>
              <a:t> Gran Buenos Aires, Argentina</a:t>
            </a:r>
            <a:endParaRPr dirty="0">
              <a:latin typeface="Arial" panose="020B0604020202020204" pitchFamily="34" charset="0"/>
              <a:cs typeface="Arial" panose="020B0604020202020204" pitchFamily="34" charset="0"/>
            </a:endParaRPr>
          </a:p>
        </p:txBody>
      </p:sp>
      <p:sp>
        <p:nvSpPr>
          <p:cNvPr id="220" name="Google Shape;220;p5"/>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GEOHACKEO2023</a:t>
            </a:r>
            <a:endParaRPr>
              <a:latin typeface="Arial"/>
              <a:ea typeface="Arial"/>
              <a:cs typeface="Arial"/>
              <a:sym typeface="Arial"/>
            </a:endParaRPr>
          </a:p>
        </p:txBody>
      </p:sp>
      <p:sp>
        <p:nvSpPr>
          <p:cNvPr id="221" name="Google Shape;221;p5"/>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6</a:t>
            </a:fld>
            <a:endParaRPr/>
          </a:p>
        </p:txBody>
      </p:sp>
      <p:pic>
        <p:nvPicPr>
          <p:cNvPr id="2" name="Picture 1" descr="A picture containing clipart&#10;&#10;Description automatically generated">
            <a:extLst>
              <a:ext uri="{FF2B5EF4-FFF2-40B4-BE49-F238E27FC236}">
                <a16:creationId xmlns:a16="http://schemas.microsoft.com/office/drawing/2014/main" id="{B008BDB8-61D6-FB84-8669-55D48194FB3F}"/>
              </a:ext>
            </a:extLst>
          </p:cNvPr>
          <p:cNvPicPr>
            <a:picLocks noChangeAspect="1"/>
          </p:cNvPicPr>
          <p:nvPr/>
        </p:nvPicPr>
        <p:blipFill>
          <a:blip r:embed="rId3"/>
          <a:stretch>
            <a:fillRect/>
          </a:stretch>
        </p:blipFill>
        <p:spPr>
          <a:xfrm>
            <a:off x="124977" y="136550"/>
            <a:ext cx="724226" cy="6906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txBox="1">
            <a:spLocks noGrp="1"/>
          </p:cNvSpPr>
          <p:nvPr>
            <p:ph type="title"/>
          </p:nvPr>
        </p:nvSpPr>
        <p:spPr>
          <a:xfrm>
            <a:off x="1565372" y="1074109"/>
            <a:ext cx="3051600" cy="92811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Avenir"/>
              <a:buNone/>
            </a:pPr>
            <a:r>
              <a:rPr lang="en-US" sz="4400" b="0" dirty="0" err="1">
                <a:latin typeface="Arial"/>
                <a:ea typeface="Arial"/>
                <a:cs typeface="Arial"/>
                <a:sym typeface="Arial"/>
              </a:rPr>
              <a:t>Hipótesis</a:t>
            </a:r>
            <a:endParaRPr sz="4400" b="0" dirty="0">
              <a:latin typeface="Arial"/>
              <a:ea typeface="Arial"/>
              <a:cs typeface="Arial"/>
              <a:sym typeface="Arial"/>
            </a:endParaRPr>
          </a:p>
        </p:txBody>
      </p:sp>
      <p:sp>
        <p:nvSpPr>
          <p:cNvPr id="227" name="Google Shape;227;p6"/>
          <p:cNvSpPr txBox="1">
            <a:spLocks noGrp="1"/>
          </p:cNvSpPr>
          <p:nvPr>
            <p:ph type="ftr" idx="11"/>
          </p:nvPr>
        </p:nvSpPr>
        <p:spPr>
          <a:xfrm>
            <a:off x="201177" y="6356350"/>
            <a:ext cx="62682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venir"/>
              <a:buNone/>
            </a:pPr>
            <a:r>
              <a:rPr lang="en-US" sz="1100" dirty="0" err="1">
                <a:solidFill>
                  <a:schemeClr val="dk1"/>
                </a:solidFill>
                <a:latin typeface="Arial"/>
                <a:ea typeface="Arial"/>
                <a:cs typeface="Arial"/>
                <a:sym typeface="Arial"/>
              </a:rPr>
              <a:t>Influencia</a:t>
            </a:r>
            <a:r>
              <a:rPr lang="en-US" sz="1100" dirty="0">
                <a:solidFill>
                  <a:schemeClr val="dk1"/>
                </a:solidFill>
                <a:latin typeface="Arial"/>
                <a:ea typeface="Arial"/>
                <a:cs typeface="Arial"/>
                <a:sym typeface="Arial"/>
              </a:rPr>
              <a:t> de la </a:t>
            </a:r>
            <a:r>
              <a:rPr lang="en-US" sz="1100" dirty="0" err="1">
                <a:solidFill>
                  <a:schemeClr val="dk1"/>
                </a:solidFill>
                <a:latin typeface="Arial"/>
                <a:ea typeface="Arial"/>
                <a:cs typeface="Arial"/>
                <a:sym typeface="Arial"/>
              </a:rPr>
              <a:t>vegetación</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sobre</a:t>
            </a:r>
            <a:r>
              <a:rPr lang="en-US" sz="1100" dirty="0">
                <a:solidFill>
                  <a:schemeClr val="dk1"/>
                </a:solidFill>
                <a:latin typeface="Arial"/>
                <a:ea typeface="Arial"/>
                <a:cs typeface="Arial"/>
                <a:sym typeface="Arial"/>
              </a:rPr>
              <a:t> la </a:t>
            </a:r>
            <a:r>
              <a:rPr lang="en-US" sz="1100" dirty="0" err="1">
                <a:solidFill>
                  <a:schemeClr val="dk1"/>
                </a:solidFill>
                <a:latin typeface="Arial"/>
                <a:ea typeface="Arial"/>
                <a:cs typeface="Arial"/>
                <a:sym typeface="Arial"/>
              </a:rPr>
              <a:t>temperatura</a:t>
            </a:r>
            <a:r>
              <a:rPr lang="en-US" sz="1100" dirty="0">
                <a:solidFill>
                  <a:schemeClr val="dk1"/>
                </a:solidFill>
                <a:latin typeface="Arial"/>
                <a:ea typeface="Arial"/>
                <a:cs typeface="Arial"/>
                <a:sym typeface="Arial"/>
              </a:rPr>
              <a:t> superficial </a:t>
            </a:r>
            <a:r>
              <a:rPr lang="en-US" sz="1100" dirty="0" err="1">
                <a:solidFill>
                  <a:schemeClr val="dk1"/>
                </a:solidFill>
                <a:latin typeface="Arial"/>
                <a:ea typeface="Arial"/>
                <a:cs typeface="Arial"/>
                <a:sym typeface="Arial"/>
              </a:rPr>
              <a:t>en</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el</a:t>
            </a:r>
            <a:r>
              <a:rPr lang="en-US" sz="1100" dirty="0">
                <a:solidFill>
                  <a:schemeClr val="dk1"/>
                </a:solidFill>
                <a:latin typeface="Arial"/>
                <a:ea typeface="Arial"/>
                <a:cs typeface="Arial"/>
                <a:sym typeface="Arial"/>
              </a:rPr>
              <a:t> Gran Buenos Aires, Argentina</a:t>
            </a:r>
            <a:endParaRPr dirty="0">
              <a:solidFill>
                <a:schemeClr val="dk1"/>
              </a:solidFill>
              <a:latin typeface="Arial"/>
              <a:ea typeface="Arial"/>
              <a:cs typeface="Arial"/>
              <a:sym typeface="Arial"/>
            </a:endParaRPr>
          </a:p>
        </p:txBody>
      </p:sp>
      <p:sp>
        <p:nvSpPr>
          <p:cNvPr id="228" name="Google Shape;228;p6"/>
          <p:cNvSpPr txBox="1">
            <a:spLocks noGrp="1"/>
          </p:cNvSpPr>
          <p:nvPr>
            <p:ph type="body" idx="1"/>
          </p:nvPr>
        </p:nvSpPr>
        <p:spPr>
          <a:xfrm>
            <a:off x="628323" y="2488805"/>
            <a:ext cx="4925700" cy="2213700"/>
          </a:xfrm>
          <a:prstGeom prst="rect">
            <a:avLst/>
          </a:prstGeom>
          <a:noFill/>
          <a:ln>
            <a:noFill/>
          </a:ln>
        </p:spPr>
        <p:txBody>
          <a:bodyPr spcFirstLastPara="1" wrap="square" lIns="91425" tIns="45700" rIns="91425" bIns="45700" anchor="t" anchorCtr="0">
            <a:normAutofit/>
          </a:bodyPr>
          <a:lstStyle/>
          <a:p>
            <a:pPr marL="0" marR="0" lvl="0" indent="0" algn="just" rtl="0">
              <a:lnSpc>
                <a:spcPct val="115000"/>
              </a:lnSpc>
              <a:spcBef>
                <a:spcPts val="0"/>
              </a:spcBef>
              <a:spcAft>
                <a:spcPts val="0"/>
              </a:spcAft>
              <a:buClr>
                <a:schemeClr val="dk1"/>
              </a:buClr>
              <a:buSzPts val="1800"/>
              <a:buNone/>
            </a:pPr>
            <a:r>
              <a:rPr lang="en-US" sz="1800">
                <a:latin typeface="Arial"/>
                <a:ea typeface="Arial"/>
                <a:cs typeface="Arial"/>
                <a:sym typeface="Arial"/>
              </a:rPr>
              <a:t>La variación en temperatura superficial en el Gran Buenos Aires es resultado de la influencia de distintos factores ambientales como cambios en la vegetación y la cercanía de cuerpos de agua</a:t>
            </a:r>
            <a:endParaRPr sz="1800">
              <a:latin typeface="Arial"/>
              <a:ea typeface="Arial"/>
              <a:cs typeface="Arial"/>
              <a:sym typeface="Arial"/>
            </a:endParaRPr>
          </a:p>
        </p:txBody>
      </p:sp>
      <p:sp>
        <p:nvSpPr>
          <p:cNvPr id="229" name="Google Shape;229;p6"/>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GEOHACKEO </a:t>
            </a:r>
            <a:r>
              <a:rPr lang="en-US">
                <a:latin typeface="Arial"/>
                <a:ea typeface="Arial"/>
                <a:cs typeface="Arial"/>
                <a:sym typeface="Arial"/>
              </a:rPr>
              <a:t>2023</a:t>
            </a:r>
            <a:endParaRPr>
              <a:latin typeface="Arial"/>
              <a:ea typeface="Arial"/>
              <a:cs typeface="Arial"/>
              <a:sym typeface="Arial"/>
            </a:endParaRPr>
          </a:p>
        </p:txBody>
      </p:sp>
      <p:sp>
        <p:nvSpPr>
          <p:cNvPr id="230" name="Google Shape;230;p6"/>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7</a:t>
            </a:fld>
            <a:endParaRPr/>
          </a:p>
        </p:txBody>
      </p:sp>
      <p:sp>
        <p:nvSpPr>
          <p:cNvPr id="231" name="Google Shape;231;p6"/>
          <p:cNvSpPr txBox="1"/>
          <p:nvPr/>
        </p:nvSpPr>
        <p:spPr>
          <a:xfrm>
            <a:off x="7575028" y="1074099"/>
            <a:ext cx="3051600" cy="92812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800"/>
              <a:buFont typeface="Avenir"/>
              <a:buNone/>
            </a:pPr>
            <a:r>
              <a:rPr lang="en-US" sz="4400" b="0" i="0" u="none" strike="noStrike" cap="none" dirty="0" err="1">
                <a:solidFill>
                  <a:schemeClr val="lt1"/>
                </a:solidFill>
                <a:latin typeface="Arial"/>
                <a:ea typeface="Arial"/>
                <a:cs typeface="Arial"/>
                <a:sym typeface="Arial"/>
              </a:rPr>
              <a:t>Objetivo</a:t>
            </a:r>
            <a:endParaRPr sz="4400" b="0" i="0" u="none" strike="noStrike" cap="none" dirty="0">
              <a:solidFill>
                <a:schemeClr val="lt1"/>
              </a:solidFill>
              <a:latin typeface="Arial"/>
              <a:ea typeface="Arial"/>
              <a:cs typeface="Arial"/>
              <a:sym typeface="Arial"/>
            </a:endParaRPr>
          </a:p>
        </p:txBody>
      </p:sp>
      <p:sp>
        <p:nvSpPr>
          <p:cNvPr id="232" name="Google Shape;232;p6"/>
          <p:cNvSpPr txBox="1"/>
          <p:nvPr/>
        </p:nvSpPr>
        <p:spPr>
          <a:xfrm>
            <a:off x="6750425" y="2488800"/>
            <a:ext cx="5000700" cy="2213700"/>
          </a:xfrm>
          <a:prstGeom prst="rect">
            <a:avLst/>
          </a:prstGeom>
          <a:noFill/>
          <a:ln>
            <a:noFill/>
          </a:ln>
        </p:spPr>
        <p:txBody>
          <a:bodyPr spcFirstLastPara="1" wrap="square" lIns="91425" tIns="45700" rIns="91425" bIns="45700" anchor="t" anchorCtr="0">
            <a:normAutofit/>
          </a:bodyPr>
          <a:lstStyle/>
          <a:p>
            <a:pPr marL="0" marR="0" lvl="0" indent="0" algn="just" rtl="0">
              <a:lnSpc>
                <a:spcPct val="115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Explorar como la variación del NDVI y la presencia del Río de la Plata ejercen influencia sobre la temperatura superficial en el Área Metropolitana del Gran Buenos Aires (GBA).</a:t>
            </a:r>
            <a:endParaRPr sz="1800" b="0" i="0" u="none" strike="noStrike" cap="none">
              <a:solidFill>
                <a:schemeClr val="dk1"/>
              </a:solidFill>
              <a:latin typeface="Arial"/>
              <a:ea typeface="Arial"/>
              <a:cs typeface="Arial"/>
              <a:sym typeface="Arial"/>
            </a:endParaRPr>
          </a:p>
        </p:txBody>
      </p:sp>
      <p:pic>
        <p:nvPicPr>
          <p:cNvPr id="233" name="Google Shape;233;p6"/>
          <p:cNvPicPr preferRelativeResize="0"/>
          <p:nvPr/>
        </p:nvPicPr>
        <p:blipFill rotWithShape="1">
          <a:blip r:embed="rId3">
            <a:alphaModFix/>
          </a:blip>
          <a:srcRect t="10119" b="10262"/>
          <a:stretch/>
        </p:blipFill>
        <p:spPr>
          <a:xfrm>
            <a:off x="2200875" y="4271275"/>
            <a:ext cx="2318501" cy="1845926"/>
          </a:xfrm>
          <a:prstGeom prst="rect">
            <a:avLst/>
          </a:prstGeom>
          <a:noFill/>
          <a:ln>
            <a:noFill/>
          </a:ln>
        </p:spPr>
      </p:pic>
      <p:pic>
        <p:nvPicPr>
          <p:cNvPr id="234" name="Google Shape;234;p6"/>
          <p:cNvPicPr preferRelativeResize="0"/>
          <p:nvPr/>
        </p:nvPicPr>
        <p:blipFill rotWithShape="1">
          <a:blip r:embed="rId4">
            <a:alphaModFix amt="72000"/>
          </a:blip>
          <a:srcRect t="5264" b="12598"/>
          <a:stretch/>
        </p:blipFill>
        <p:spPr>
          <a:xfrm>
            <a:off x="8004475" y="3798725"/>
            <a:ext cx="2822649" cy="2318475"/>
          </a:xfrm>
          <a:prstGeom prst="rect">
            <a:avLst/>
          </a:prstGeom>
          <a:noFill/>
          <a:ln>
            <a:noFill/>
          </a:ln>
        </p:spPr>
      </p:pic>
      <p:pic>
        <p:nvPicPr>
          <p:cNvPr id="2" name="Picture 1" descr="A picture containing clipart&#10;&#10;Description automatically generated">
            <a:extLst>
              <a:ext uri="{FF2B5EF4-FFF2-40B4-BE49-F238E27FC236}">
                <a16:creationId xmlns:a16="http://schemas.microsoft.com/office/drawing/2014/main" id="{CE74C3E9-EC09-8950-FCB8-CA4D9FDED820}"/>
              </a:ext>
            </a:extLst>
          </p:cNvPr>
          <p:cNvPicPr>
            <a:picLocks noChangeAspect="1"/>
          </p:cNvPicPr>
          <p:nvPr/>
        </p:nvPicPr>
        <p:blipFill>
          <a:blip r:embed="rId5"/>
          <a:stretch>
            <a:fillRect/>
          </a:stretch>
        </p:blipFill>
        <p:spPr>
          <a:xfrm>
            <a:off x="201177" y="223611"/>
            <a:ext cx="724226" cy="6906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7"/>
          <p:cNvSpPr txBox="1">
            <a:spLocks noGrp="1"/>
          </p:cNvSpPr>
          <p:nvPr>
            <p:ph type="title"/>
          </p:nvPr>
        </p:nvSpPr>
        <p:spPr>
          <a:xfrm>
            <a:off x="279550" y="85150"/>
            <a:ext cx="8173800" cy="82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venir"/>
              <a:buNone/>
            </a:pPr>
            <a:r>
              <a:rPr lang="en-US" sz="4400" b="0">
                <a:latin typeface="Arial"/>
                <a:ea typeface="Arial"/>
                <a:cs typeface="Arial"/>
                <a:sym typeface="Arial"/>
              </a:rPr>
              <a:t>Área de Estudio</a:t>
            </a:r>
            <a:endParaRPr sz="4400" b="0">
              <a:latin typeface="Arial"/>
              <a:ea typeface="Arial"/>
              <a:cs typeface="Arial"/>
              <a:sym typeface="Arial"/>
            </a:endParaRPr>
          </a:p>
        </p:txBody>
      </p:sp>
      <p:sp>
        <p:nvSpPr>
          <p:cNvPr id="240" name="Google Shape;240;p7"/>
          <p:cNvSpPr txBox="1">
            <a:spLocks noGrp="1"/>
          </p:cNvSpPr>
          <p:nvPr>
            <p:ph type="ftr" idx="11"/>
          </p:nvPr>
        </p:nvSpPr>
        <p:spPr>
          <a:xfrm>
            <a:off x="201175" y="6356350"/>
            <a:ext cx="64638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Avenir"/>
              <a:buNone/>
            </a:pPr>
            <a:r>
              <a:rPr lang="en-US" sz="1100">
                <a:solidFill>
                  <a:schemeClr val="dk1"/>
                </a:solidFill>
                <a:latin typeface="Arial"/>
                <a:ea typeface="Arial"/>
                <a:cs typeface="Arial"/>
                <a:sym typeface="Arial"/>
              </a:rPr>
              <a:t>Influencia de la vegetación sobre la temperatura superficial en el Gran Buenos Aires, Argentina</a:t>
            </a:r>
            <a:endParaRPr>
              <a:solidFill>
                <a:schemeClr val="dk1"/>
              </a:solidFill>
              <a:latin typeface="Arial"/>
              <a:ea typeface="Arial"/>
              <a:cs typeface="Arial"/>
              <a:sym typeface="Arial"/>
            </a:endParaRPr>
          </a:p>
        </p:txBody>
      </p:sp>
      <p:sp>
        <p:nvSpPr>
          <p:cNvPr id="241" name="Google Shape;241;p7"/>
          <p:cNvSpPr txBox="1">
            <a:spLocks noGrp="1"/>
          </p:cNvSpPr>
          <p:nvPr>
            <p:ph type="dt" idx="10"/>
          </p:nvPr>
        </p:nvSpPr>
        <p:spPr>
          <a:xfrm>
            <a:off x="9731828" y="6355080"/>
            <a:ext cx="1634163" cy="26431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dirty="0">
                <a:latin typeface="Arial"/>
                <a:ea typeface="Arial"/>
                <a:cs typeface="Arial"/>
                <a:sym typeface="Arial"/>
              </a:rPr>
              <a:t>GEOHACKEO 2023</a:t>
            </a:r>
            <a:endParaRPr dirty="0">
              <a:latin typeface="Arial"/>
              <a:ea typeface="Arial"/>
              <a:cs typeface="Arial"/>
              <a:sym typeface="Arial"/>
            </a:endParaRPr>
          </a:p>
        </p:txBody>
      </p:sp>
      <p:sp>
        <p:nvSpPr>
          <p:cNvPr id="242" name="Google Shape;242;p7"/>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8</a:t>
            </a:fld>
            <a:endParaRPr/>
          </a:p>
        </p:txBody>
      </p:sp>
      <p:sp>
        <p:nvSpPr>
          <p:cNvPr id="243" name="Google Shape;243;p7"/>
          <p:cNvSpPr txBox="1">
            <a:spLocks noGrp="1"/>
          </p:cNvSpPr>
          <p:nvPr>
            <p:ph type="body" idx="1"/>
          </p:nvPr>
        </p:nvSpPr>
        <p:spPr>
          <a:xfrm>
            <a:off x="279549" y="5299710"/>
            <a:ext cx="11613525" cy="9783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15000"/>
              </a:lnSpc>
              <a:spcBef>
                <a:spcPts val="0"/>
              </a:spcBef>
              <a:spcAft>
                <a:spcPts val="0"/>
              </a:spcAft>
              <a:buClr>
                <a:schemeClr val="dk1"/>
              </a:buClr>
              <a:buSzPts val="1800"/>
              <a:buNone/>
            </a:pPr>
            <a:r>
              <a:rPr lang="en-US" sz="1800" dirty="0">
                <a:latin typeface="Arial"/>
                <a:ea typeface="Arial"/>
                <a:cs typeface="Arial"/>
                <a:sym typeface="Arial"/>
              </a:rPr>
              <a:t>4 </a:t>
            </a:r>
            <a:r>
              <a:rPr lang="en-US" sz="1800" dirty="0" err="1">
                <a:latin typeface="Arial"/>
                <a:ea typeface="Arial"/>
                <a:cs typeface="Arial"/>
                <a:sym typeface="Arial"/>
              </a:rPr>
              <a:t>estaciones</a:t>
            </a:r>
            <a:r>
              <a:rPr lang="en-US" sz="1800" dirty="0">
                <a:latin typeface="Arial"/>
                <a:ea typeface="Arial"/>
                <a:cs typeface="Arial"/>
                <a:sym typeface="Arial"/>
              </a:rPr>
              <a:t> </a:t>
            </a:r>
            <a:r>
              <a:rPr lang="en-US" sz="1800" dirty="0" err="1">
                <a:latin typeface="Arial"/>
                <a:ea typeface="Arial"/>
                <a:cs typeface="Arial"/>
                <a:sym typeface="Arial"/>
              </a:rPr>
              <a:t>meteorológicas</a:t>
            </a:r>
            <a:r>
              <a:rPr lang="en-US" sz="1800" dirty="0">
                <a:latin typeface="Arial"/>
                <a:ea typeface="Arial"/>
                <a:cs typeface="Arial"/>
                <a:sym typeface="Arial"/>
              </a:rPr>
              <a:t> </a:t>
            </a:r>
            <a:r>
              <a:rPr lang="en-US" sz="1800" dirty="0" err="1">
                <a:latin typeface="Arial"/>
                <a:ea typeface="Arial"/>
                <a:cs typeface="Arial"/>
                <a:sym typeface="Arial"/>
              </a:rPr>
              <a:t>en</a:t>
            </a:r>
            <a:r>
              <a:rPr lang="en-US" sz="1800" dirty="0">
                <a:latin typeface="Arial"/>
                <a:ea typeface="Arial"/>
                <a:cs typeface="Arial"/>
                <a:sym typeface="Arial"/>
              </a:rPr>
              <a:t> la GBA, </a:t>
            </a:r>
            <a:r>
              <a:rPr lang="en-US" sz="1800" dirty="0" err="1">
                <a:latin typeface="Arial"/>
                <a:ea typeface="Arial"/>
                <a:cs typeface="Arial"/>
                <a:sym typeface="Arial"/>
              </a:rPr>
              <a:t>tres</a:t>
            </a:r>
            <a:r>
              <a:rPr lang="en-US" sz="1800" dirty="0">
                <a:latin typeface="Arial"/>
                <a:ea typeface="Arial"/>
                <a:cs typeface="Arial"/>
                <a:sym typeface="Arial"/>
              </a:rPr>
              <a:t> </a:t>
            </a:r>
            <a:r>
              <a:rPr lang="en-US" sz="1800" dirty="0" err="1">
                <a:latin typeface="Arial"/>
                <a:ea typeface="Arial"/>
                <a:cs typeface="Arial"/>
                <a:sym typeface="Arial"/>
              </a:rPr>
              <a:t>estaciones</a:t>
            </a:r>
            <a:r>
              <a:rPr lang="en-US" sz="1800" dirty="0">
                <a:latin typeface="Arial"/>
                <a:ea typeface="Arial"/>
                <a:cs typeface="Arial"/>
                <a:sym typeface="Arial"/>
              </a:rPr>
              <a:t> </a:t>
            </a:r>
            <a:r>
              <a:rPr lang="en-US" sz="1800" dirty="0" err="1">
                <a:latin typeface="Arial"/>
                <a:ea typeface="Arial"/>
                <a:cs typeface="Arial"/>
                <a:sym typeface="Arial"/>
              </a:rPr>
              <a:t>en</a:t>
            </a:r>
            <a:r>
              <a:rPr lang="en-US" sz="1800" dirty="0">
                <a:latin typeface="Arial"/>
                <a:ea typeface="Arial"/>
                <a:cs typeface="Arial"/>
                <a:sym typeface="Arial"/>
              </a:rPr>
              <a:t> zona </a:t>
            </a:r>
            <a:r>
              <a:rPr lang="en-US" sz="1800" dirty="0" err="1">
                <a:latin typeface="Arial"/>
                <a:ea typeface="Arial"/>
                <a:cs typeface="Arial"/>
                <a:sym typeface="Arial"/>
              </a:rPr>
              <a:t>urbana</a:t>
            </a:r>
            <a:r>
              <a:rPr lang="en-US" sz="1800" dirty="0">
                <a:latin typeface="Arial"/>
                <a:ea typeface="Arial"/>
                <a:cs typeface="Arial"/>
                <a:sym typeface="Arial"/>
              </a:rPr>
              <a:t> (MORÓN AERO, EL PALOMAR AERO y AEROPARQUE AERO) </a:t>
            </a:r>
            <a:r>
              <a:rPr lang="en-US" sz="1800" dirty="0" err="1">
                <a:latin typeface="Arial"/>
                <a:ea typeface="Arial"/>
                <a:cs typeface="Arial"/>
                <a:sym typeface="Arial"/>
              </a:rPr>
              <a:t>siendo</a:t>
            </a:r>
            <a:r>
              <a:rPr lang="en-US" sz="1800" dirty="0">
                <a:latin typeface="Arial"/>
                <a:ea typeface="Arial"/>
                <a:cs typeface="Arial"/>
                <a:sym typeface="Arial"/>
              </a:rPr>
              <a:t> </a:t>
            </a:r>
            <a:r>
              <a:rPr lang="en-US" sz="1800" dirty="0" err="1">
                <a:latin typeface="Arial"/>
                <a:ea typeface="Arial"/>
                <a:cs typeface="Arial"/>
                <a:sym typeface="Arial"/>
              </a:rPr>
              <a:t>esta</a:t>
            </a:r>
            <a:r>
              <a:rPr lang="en-US" sz="1800" dirty="0">
                <a:latin typeface="Arial"/>
                <a:ea typeface="Arial"/>
                <a:cs typeface="Arial"/>
                <a:sym typeface="Arial"/>
              </a:rPr>
              <a:t> </a:t>
            </a:r>
            <a:r>
              <a:rPr lang="en-US" sz="1800" dirty="0" err="1">
                <a:latin typeface="Arial"/>
                <a:ea typeface="Arial"/>
                <a:cs typeface="Arial"/>
                <a:sym typeface="Arial"/>
              </a:rPr>
              <a:t>última</a:t>
            </a:r>
            <a:r>
              <a:rPr lang="en-US" sz="1800" dirty="0">
                <a:latin typeface="Arial"/>
                <a:ea typeface="Arial"/>
                <a:cs typeface="Arial"/>
                <a:sym typeface="Arial"/>
              </a:rPr>
              <a:t> </a:t>
            </a:r>
            <a:r>
              <a:rPr lang="en-US" sz="1800" dirty="0" err="1">
                <a:latin typeface="Arial"/>
                <a:ea typeface="Arial"/>
                <a:cs typeface="Arial"/>
                <a:sym typeface="Arial"/>
              </a:rPr>
              <a:t>laque</a:t>
            </a:r>
            <a:r>
              <a:rPr lang="en-US" sz="1800" dirty="0">
                <a:latin typeface="Arial"/>
                <a:ea typeface="Arial"/>
                <a:cs typeface="Arial"/>
                <a:sym typeface="Arial"/>
              </a:rPr>
              <a:t> se </a:t>
            </a:r>
            <a:r>
              <a:rPr lang="en-US" sz="1800" dirty="0" err="1">
                <a:latin typeface="Arial"/>
                <a:ea typeface="Arial"/>
                <a:cs typeface="Arial"/>
                <a:sym typeface="Arial"/>
              </a:rPr>
              <a:t>encuentra</a:t>
            </a:r>
            <a:r>
              <a:rPr lang="en-US" sz="1800" dirty="0">
                <a:latin typeface="Arial"/>
                <a:ea typeface="Arial"/>
                <a:cs typeface="Arial"/>
                <a:sym typeface="Arial"/>
              </a:rPr>
              <a:t> </a:t>
            </a:r>
            <a:r>
              <a:rPr lang="en-US" sz="1800" dirty="0" err="1">
                <a:latin typeface="Arial"/>
                <a:ea typeface="Arial"/>
                <a:cs typeface="Arial"/>
                <a:sym typeface="Arial"/>
              </a:rPr>
              <a:t>cerca</a:t>
            </a:r>
            <a:r>
              <a:rPr lang="en-US" sz="1800" dirty="0">
                <a:latin typeface="Arial"/>
                <a:ea typeface="Arial"/>
                <a:cs typeface="Arial"/>
                <a:sym typeface="Arial"/>
              </a:rPr>
              <a:t> a un </a:t>
            </a:r>
            <a:r>
              <a:rPr lang="en-US" sz="1800" dirty="0" err="1">
                <a:latin typeface="Arial"/>
                <a:ea typeface="Arial"/>
                <a:cs typeface="Arial"/>
                <a:sym typeface="Arial"/>
              </a:rPr>
              <a:t>cuerpo</a:t>
            </a:r>
            <a:r>
              <a:rPr lang="en-US" sz="1800" dirty="0">
                <a:latin typeface="Arial"/>
                <a:ea typeface="Arial"/>
                <a:cs typeface="Arial"/>
                <a:sym typeface="Arial"/>
              </a:rPr>
              <a:t> de </a:t>
            </a:r>
            <a:r>
              <a:rPr lang="en-US" sz="1800" dirty="0" err="1">
                <a:latin typeface="Arial"/>
                <a:ea typeface="Arial"/>
                <a:cs typeface="Arial"/>
                <a:sym typeface="Arial"/>
              </a:rPr>
              <a:t>agua</a:t>
            </a:r>
            <a:r>
              <a:rPr lang="en-US" sz="1800" dirty="0">
                <a:latin typeface="Arial"/>
                <a:ea typeface="Arial"/>
                <a:cs typeface="Arial"/>
                <a:sym typeface="Arial"/>
              </a:rPr>
              <a:t> y la </a:t>
            </a:r>
            <a:r>
              <a:rPr lang="en-US" sz="1800" dirty="0" err="1">
                <a:latin typeface="Arial"/>
                <a:ea typeface="Arial"/>
                <a:cs typeface="Arial"/>
                <a:sym typeface="Arial"/>
              </a:rPr>
              <a:t>cuarta</a:t>
            </a:r>
            <a:r>
              <a:rPr lang="en-US" sz="1800" dirty="0">
                <a:latin typeface="Arial"/>
                <a:ea typeface="Arial"/>
                <a:cs typeface="Arial"/>
                <a:sym typeface="Arial"/>
              </a:rPr>
              <a:t> </a:t>
            </a:r>
            <a:r>
              <a:rPr lang="en-US" sz="1800" dirty="0" err="1">
                <a:latin typeface="Arial"/>
                <a:ea typeface="Arial"/>
                <a:cs typeface="Arial"/>
                <a:sym typeface="Arial"/>
              </a:rPr>
              <a:t>estación</a:t>
            </a:r>
            <a:r>
              <a:rPr lang="en-US" sz="1800" dirty="0">
                <a:latin typeface="Arial"/>
                <a:ea typeface="Arial"/>
                <a:cs typeface="Arial"/>
                <a:sym typeface="Arial"/>
              </a:rPr>
              <a:t> se </a:t>
            </a:r>
            <a:r>
              <a:rPr lang="en-US" sz="1800" dirty="0" err="1">
                <a:latin typeface="Arial"/>
                <a:ea typeface="Arial"/>
                <a:cs typeface="Arial"/>
                <a:sym typeface="Arial"/>
              </a:rPr>
              <a:t>localiza</a:t>
            </a:r>
            <a:r>
              <a:rPr lang="en-US" sz="1800" dirty="0">
                <a:latin typeface="Arial"/>
                <a:ea typeface="Arial"/>
                <a:cs typeface="Arial"/>
                <a:sym typeface="Arial"/>
              </a:rPr>
              <a:t> </a:t>
            </a:r>
            <a:r>
              <a:rPr lang="en-US" sz="1800" dirty="0" err="1">
                <a:latin typeface="Arial"/>
                <a:ea typeface="Arial"/>
                <a:cs typeface="Arial"/>
                <a:sym typeface="Arial"/>
              </a:rPr>
              <a:t>en</a:t>
            </a:r>
            <a:r>
              <a:rPr lang="en-US" sz="1800" dirty="0">
                <a:latin typeface="Arial"/>
                <a:ea typeface="Arial"/>
                <a:cs typeface="Arial"/>
                <a:sym typeface="Arial"/>
              </a:rPr>
              <a:t> </a:t>
            </a:r>
            <a:r>
              <a:rPr lang="en-US" sz="1800" dirty="0" err="1">
                <a:latin typeface="Arial"/>
                <a:ea typeface="Arial"/>
                <a:cs typeface="Arial"/>
                <a:sym typeface="Arial"/>
              </a:rPr>
              <a:t>el</a:t>
            </a:r>
            <a:r>
              <a:rPr lang="en-US" sz="1800" dirty="0">
                <a:latin typeface="Arial"/>
                <a:ea typeface="Arial"/>
                <a:cs typeface="Arial"/>
                <a:sym typeface="Arial"/>
              </a:rPr>
              <a:t> interior del </a:t>
            </a:r>
            <a:r>
              <a:rPr lang="en-US" sz="1800" dirty="0" err="1">
                <a:latin typeface="Arial"/>
                <a:ea typeface="Arial"/>
                <a:cs typeface="Arial"/>
                <a:sym typeface="Arial"/>
              </a:rPr>
              <a:t>continente</a:t>
            </a:r>
            <a:r>
              <a:rPr lang="en-US" sz="1800" dirty="0">
                <a:latin typeface="Arial"/>
                <a:ea typeface="Arial"/>
                <a:cs typeface="Arial"/>
                <a:sym typeface="Arial"/>
              </a:rPr>
              <a:t> (NUEVE DE JULIO)</a:t>
            </a:r>
            <a:endParaRPr sz="1800" dirty="0">
              <a:latin typeface="Arial"/>
              <a:ea typeface="Arial"/>
              <a:cs typeface="Arial"/>
              <a:sym typeface="Arial"/>
            </a:endParaRPr>
          </a:p>
        </p:txBody>
      </p:sp>
      <p:pic>
        <p:nvPicPr>
          <p:cNvPr id="244" name="Google Shape;244;p7"/>
          <p:cNvPicPr preferRelativeResize="0"/>
          <p:nvPr/>
        </p:nvPicPr>
        <p:blipFill rotWithShape="1">
          <a:blip r:embed="rId3">
            <a:alphaModFix/>
          </a:blip>
          <a:srcRect/>
          <a:stretch/>
        </p:blipFill>
        <p:spPr>
          <a:xfrm>
            <a:off x="4351500" y="795925"/>
            <a:ext cx="7541501" cy="4349900"/>
          </a:xfrm>
          <a:prstGeom prst="rect">
            <a:avLst/>
          </a:prstGeom>
          <a:noFill/>
          <a:ln>
            <a:noFill/>
          </a:ln>
        </p:spPr>
      </p:pic>
      <p:pic>
        <p:nvPicPr>
          <p:cNvPr id="245" name="Google Shape;245;p7"/>
          <p:cNvPicPr preferRelativeResize="0"/>
          <p:nvPr/>
        </p:nvPicPr>
        <p:blipFill rotWithShape="1">
          <a:blip r:embed="rId4">
            <a:alphaModFix/>
          </a:blip>
          <a:srcRect l="22378" r="24361"/>
          <a:stretch/>
        </p:blipFill>
        <p:spPr>
          <a:xfrm>
            <a:off x="102425" y="637500"/>
            <a:ext cx="2756400" cy="5175449"/>
          </a:xfrm>
          <a:prstGeom prst="rect">
            <a:avLst/>
          </a:prstGeom>
          <a:noFill/>
          <a:ln>
            <a:noFill/>
          </a:ln>
        </p:spPr>
      </p:pic>
      <p:cxnSp>
        <p:nvCxnSpPr>
          <p:cNvPr id="246" name="Google Shape;246;p7"/>
          <p:cNvCxnSpPr/>
          <p:nvPr/>
        </p:nvCxnSpPr>
        <p:spPr>
          <a:xfrm>
            <a:off x="1188225" y="4393525"/>
            <a:ext cx="3153900" cy="733500"/>
          </a:xfrm>
          <a:prstGeom prst="straightConnector1">
            <a:avLst/>
          </a:prstGeom>
          <a:noFill/>
          <a:ln w="9525" cap="flat" cmpd="sng">
            <a:solidFill>
              <a:schemeClr val="dk1"/>
            </a:solidFill>
            <a:prstDash val="solid"/>
            <a:miter lim="800000"/>
            <a:headEnd type="none" w="sm" len="sm"/>
            <a:tailEnd type="none" w="sm" len="sm"/>
          </a:ln>
        </p:spPr>
      </p:cxnSp>
      <p:sp>
        <p:nvSpPr>
          <p:cNvPr id="247" name="Google Shape;247;p7"/>
          <p:cNvSpPr/>
          <p:nvPr/>
        </p:nvSpPr>
        <p:spPr>
          <a:xfrm>
            <a:off x="1188225" y="3907525"/>
            <a:ext cx="440100" cy="482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8" name="Google Shape;248;p7"/>
          <p:cNvCxnSpPr/>
          <p:nvPr/>
        </p:nvCxnSpPr>
        <p:spPr>
          <a:xfrm rot="10800000" flipH="1">
            <a:off x="1176000" y="823825"/>
            <a:ext cx="3178200" cy="3080700"/>
          </a:xfrm>
          <a:prstGeom prst="straightConnector1">
            <a:avLst/>
          </a:prstGeom>
          <a:noFill/>
          <a:ln w="9525" cap="flat" cmpd="sng">
            <a:solidFill>
              <a:schemeClr val="dk1"/>
            </a:solidFill>
            <a:prstDash val="solid"/>
            <a:miter lim="800000"/>
            <a:headEnd type="none" w="sm" len="sm"/>
            <a:tailEnd type="none" w="sm" len="sm"/>
          </a:ln>
        </p:spPr>
      </p:cxnSp>
      <p:pic>
        <p:nvPicPr>
          <p:cNvPr id="2" name="Picture 1" descr="A picture containing clipart&#10;&#10;Description automatically generated">
            <a:extLst>
              <a:ext uri="{FF2B5EF4-FFF2-40B4-BE49-F238E27FC236}">
                <a16:creationId xmlns:a16="http://schemas.microsoft.com/office/drawing/2014/main" id="{E8A8B838-C454-5B2E-F854-D304BC1FC339}"/>
              </a:ext>
            </a:extLst>
          </p:cNvPr>
          <p:cNvPicPr>
            <a:picLocks noChangeAspect="1"/>
          </p:cNvPicPr>
          <p:nvPr/>
        </p:nvPicPr>
        <p:blipFill>
          <a:blip r:embed="rId5"/>
          <a:stretch>
            <a:fillRect/>
          </a:stretch>
        </p:blipFill>
        <p:spPr>
          <a:xfrm>
            <a:off x="11365349" y="113050"/>
            <a:ext cx="724226" cy="6906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8"/>
          <p:cNvSpPr txBox="1">
            <a:spLocks noGrp="1"/>
          </p:cNvSpPr>
          <p:nvPr>
            <p:ph type="title"/>
          </p:nvPr>
        </p:nvSpPr>
        <p:spPr>
          <a:xfrm>
            <a:off x="201172" y="1066799"/>
            <a:ext cx="4285200" cy="9353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venir"/>
              <a:buNone/>
            </a:pPr>
            <a:r>
              <a:rPr lang="en-US" b="0" dirty="0" err="1">
                <a:latin typeface="Arial"/>
                <a:ea typeface="Arial"/>
                <a:cs typeface="Arial"/>
                <a:sym typeface="Arial"/>
              </a:rPr>
              <a:t>Metodología</a:t>
            </a:r>
            <a:endParaRPr b="0" dirty="0">
              <a:latin typeface="Arial"/>
              <a:ea typeface="Arial"/>
              <a:cs typeface="Arial"/>
              <a:sym typeface="Arial"/>
            </a:endParaRPr>
          </a:p>
        </p:txBody>
      </p:sp>
      <p:sp>
        <p:nvSpPr>
          <p:cNvPr id="254" name="Google Shape;254;p8"/>
          <p:cNvSpPr txBox="1">
            <a:spLocks noGrp="1"/>
          </p:cNvSpPr>
          <p:nvPr>
            <p:ph type="body" idx="1"/>
          </p:nvPr>
        </p:nvSpPr>
        <p:spPr>
          <a:xfrm>
            <a:off x="210275" y="2325400"/>
            <a:ext cx="11981700" cy="45327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2600"/>
              <a:buNone/>
            </a:pPr>
            <a:r>
              <a:rPr lang="en-US" sz="1800" b="1" i="1" u="sng" dirty="0">
                <a:latin typeface="Arial"/>
                <a:ea typeface="Arial"/>
                <a:cs typeface="Arial"/>
                <a:sym typeface="Arial"/>
              </a:rPr>
              <a:t>DATOS DE TEMPERATURA</a:t>
            </a:r>
            <a:endParaRPr sz="1800" b="1" i="1" u="sng" dirty="0">
              <a:latin typeface="Arial"/>
              <a:ea typeface="Arial"/>
              <a:cs typeface="Arial"/>
              <a:sym typeface="Arial"/>
            </a:endParaRPr>
          </a:p>
          <a:p>
            <a:pPr marL="0" lvl="0" indent="0" algn="just" rtl="0">
              <a:lnSpc>
                <a:spcPct val="115000"/>
              </a:lnSpc>
              <a:spcBef>
                <a:spcPts val="0"/>
              </a:spcBef>
              <a:spcAft>
                <a:spcPts val="0"/>
              </a:spcAft>
              <a:buClr>
                <a:schemeClr val="dk1"/>
              </a:buClr>
              <a:buSzPts val="2600"/>
              <a:buNone/>
            </a:pPr>
            <a:endParaRPr sz="1800" b="1" i="1" u="sng" dirty="0">
              <a:latin typeface="Arial"/>
              <a:ea typeface="Arial"/>
              <a:cs typeface="Arial"/>
              <a:sym typeface="Arial"/>
            </a:endParaRPr>
          </a:p>
          <a:p>
            <a:pPr marL="0" lvl="0" indent="0" algn="just" rtl="0">
              <a:lnSpc>
                <a:spcPct val="115000"/>
              </a:lnSpc>
              <a:spcBef>
                <a:spcPts val="0"/>
              </a:spcBef>
              <a:spcAft>
                <a:spcPts val="0"/>
              </a:spcAft>
              <a:buClr>
                <a:schemeClr val="dk1"/>
              </a:buClr>
              <a:buSzPts val="2600"/>
              <a:buNone/>
            </a:pPr>
            <a:r>
              <a:rPr lang="en-US" sz="1800" u="sng" dirty="0">
                <a:latin typeface="Arial"/>
                <a:ea typeface="Arial"/>
                <a:cs typeface="Arial"/>
                <a:sym typeface="Arial"/>
              </a:rPr>
              <a:t>Fuente</a:t>
            </a:r>
            <a:r>
              <a:rPr lang="en-US" sz="1800" dirty="0">
                <a:latin typeface="Arial"/>
                <a:ea typeface="Arial"/>
                <a:cs typeface="Arial"/>
                <a:sym typeface="Arial"/>
              </a:rPr>
              <a:t>: </a:t>
            </a:r>
            <a:r>
              <a:rPr lang="en-US" sz="1800" dirty="0" err="1">
                <a:latin typeface="Arial"/>
                <a:ea typeface="Arial"/>
                <a:cs typeface="Arial"/>
                <a:sym typeface="Arial"/>
              </a:rPr>
              <a:t>Servicio</a:t>
            </a:r>
            <a:r>
              <a:rPr lang="en-US" sz="1800" dirty="0">
                <a:latin typeface="Arial"/>
                <a:ea typeface="Arial"/>
                <a:cs typeface="Arial"/>
                <a:sym typeface="Arial"/>
              </a:rPr>
              <a:t> </a:t>
            </a:r>
            <a:r>
              <a:rPr lang="en-US" sz="1800" dirty="0" err="1">
                <a:latin typeface="Arial"/>
                <a:ea typeface="Arial"/>
                <a:cs typeface="Arial"/>
                <a:sym typeface="Arial"/>
              </a:rPr>
              <a:t>Metereológico</a:t>
            </a:r>
            <a:r>
              <a:rPr lang="en-US" sz="1800" dirty="0">
                <a:latin typeface="Arial"/>
                <a:ea typeface="Arial"/>
                <a:cs typeface="Arial"/>
                <a:sym typeface="Arial"/>
              </a:rPr>
              <a:t> Nacional Argentina : </a:t>
            </a:r>
            <a:r>
              <a:rPr lang="en-US" sz="1800" u="sng" dirty="0">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https://www.smn.gob.ar/</a:t>
            </a:r>
            <a:r>
              <a:rPr lang="en-US" sz="1800" dirty="0">
                <a:latin typeface="Arial"/>
                <a:ea typeface="Arial"/>
                <a:cs typeface="Arial"/>
                <a:sym typeface="Arial"/>
              </a:rPr>
              <a:t>    </a:t>
            </a:r>
            <a:endParaRPr sz="1800" dirty="0">
              <a:latin typeface="Arial"/>
              <a:ea typeface="Arial"/>
              <a:cs typeface="Arial"/>
              <a:sym typeface="Arial"/>
            </a:endParaRPr>
          </a:p>
          <a:p>
            <a:pPr marL="971550" lvl="1" indent="-296862" algn="just" rtl="0">
              <a:lnSpc>
                <a:spcPct val="115000"/>
              </a:lnSpc>
              <a:spcBef>
                <a:spcPts val="0"/>
              </a:spcBef>
              <a:spcAft>
                <a:spcPts val="0"/>
              </a:spcAft>
              <a:buClr>
                <a:schemeClr val="dk1"/>
              </a:buClr>
              <a:buSzPts val="1800"/>
              <a:buChar char="✔"/>
            </a:pPr>
            <a:r>
              <a:rPr lang="en-US" sz="1800" dirty="0" err="1">
                <a:latin typeface="Arial"/>
                <a:ea typeface="Arial"/>
                <a:cs typeface="Arial"/>
                <a:sym typeface="Arial"/>
              </a:rPr>
              <a:t>Datos</a:t>
            </a:r>
            <a:r>
              <a:rPr lang="en-US" sz="1800" dirty="0">
                <a:latin typeface="Arial"/>
                <a:ea typeface="Arial"/>
                <a:cs typeface="Arial"/>
                <a:sym typeface="Arial"/>
              </a:rPr>
              <a:t> de </a:t>
            </a:r>
            <a:r>
              <a:rPr lang="en-US" sz="1800" dirty="0" err="1">
                <a:latin typeface="Arial"/>
                <a:ea typeface="Arial"/>
                <a:cs typeface="Arial"/>
                <a:sym typeface="Arial"/>
              </a:rPr>
              <a:t>Temperaturas</a:t>
            </a:r>
            <a:r>
              <a:rPr lang="en-US" sz="1800" dirty="0">
                <a:latin typeface="Arial"/>
                <a:ea typeface="Arial"/>
                <a:cs typeface="Arial"/>
                <a:sym typeface="Arial"/>
              </a:rPr>
              <a:t> (ºC) </a:t>
            </a:r>
            <a:endParaRPr sz="1800" dirty="0">
              <a:latin typeface="Arial"/>
              <a:ea typeface="Arial"/>
              <a:cs typeface="Arial"/>
              <a:sym typeface="Arial"/>
            </a:endParaRPr>
          </a:p>
          <a:p>
            <a:pPr marL="971550" lvl="1" indent="-296862" algn="just" rtl="0">
              <a:lnSpc>
                <a:spcPct val="115000"/>
              </a:lnSpc>
              <a:spcBef>
                <a:spcPts val="0"/>
              </a:spcBef>
              <a:spcAft>
                <a:spcPts val="0"/>
              </a:spcAft>
              <a:buClr>
                <a:schemeClr val="dk1"/>
              </a:buClr>
              <a:buSzPts val="1800"/>
              <a:buChar char="✔"/>
            </a:pPr>
            <a:r>
              <a:rPr lang="en-US" sz="1800" dirty="0" err="1">
                <a:latin typeface="Arial"/>
                <a:ea typeface="Arial"/>
                <a:cs typeface="Arial"/>
                <a:sym typeface="Arial"/>
              </a:rPr>
              <a:t>Marzo</a:t>
            </a:r>
            <a:r>
              <a:rPr lang="en-US" sz="1800" dirty="0">
                <a:latin typeface="Arial"/>
                <a:ea typeface="Arial"/>
                <a:cs typeface="Arial"/>
                <a:sym typeface="Arial"/>
              </a:rPr>
              <a:t> 2022- </a:t>
            </a:r>
            <a:r>
              <a:rPr lang="en-US" sz="1800" dirty="0" err="1">
                <a:latin typeface="Arial"/>
                <a:ea typeface="Arial"/>
                <a:cs typeface="Arial"/>
                <a:sym typeface="Arial"/>
              </a:rPr>
              <a:t>Marzo</a:t>
            </a:r>
            <a:r>
              <a:rPr lang="en-US" sz="1800" dirty="0">
                <a:latin typeface="Arial"/>
                <a:ea typeface="Arial"/>
                <a:cs typeface="Arial"/>
                <a:sym typeface="Arial"/>
              </a:rPr>
              <a:t> 2023</a:t>
            </a:r>
            <a:endParaRPr sz="1800" dirty="0">
              <a:latin typeface="Arial"/>
              <a:ea typeface="Arial"/>
              <a:cs typeface="Arial"/>
              <a:sym typeface="Arial"/>
            </a:endParaRPr>
          </a:p>
          <a:p>
            <a:pPr marL="971550" lvl="1" indent="-296862" algn="just" rtl="0">
              <a:lnSpc>
                <a:spcPct val="115000"/>
              </a:lnSpc>
              <a:spcBef>
                <a:spcPts val="0"/>
              </a:spcBef>
              <a:spcAft>
                <a:spcPts val="0"/>
              </a:spcAft>
              <a:buClr>
                <a:schemeClr val="dk1"/>
              </a:buClr>
              <a:buSzPts val="1800"/>
              <a:buChar char="✔"/>
            </a:pPr>
            <a:r>
              <a:rPr lang="en-US" sz="1800" dirty="0" err="1">
                <a:latin typeface="Arial"/>
                <a:ea typeface="Arial"/>
                <a:cs typeface="Arial"/>
                <a:sym typeface="Arial"/>
              </a:rPr>
              <a:t>Formato</a:t>
            </a:r>
            <a:r>
              <a:rPr lang="en-US" sz="1800" dirty="0">
                <a:latin typeface="Arial"/>
                <a:ea typeface="Arial"/>
                <a:cs typeface="Arial"/>
                <a:sym typeface="Arial"/>
              </a:rPr>
              <a:t> txt</a:t>
            </a:r>
            <a:endParaRPr sz="1800" dirty="0">
              <a:latin typeface="Arial"/>
              <a:ea typeface="Arial"/>
              <a:cs typeface="Arial"/>
              <a:sym typeface="Arial"/>
            </a:endParaRPr>
          </a:p>
          <a:p>
            <a:pPr marL="914400" lvl="0" indent="0" algn="just" rtl="0">
              <a:lnSpc>
                <a:spcPct val="115000"/>
              </a:lnSpc>
              <a:spcBef>
                <a:spcPts val="0"/>
              </a:spcBef>
              <a:spcAft>
                <a:spcPts val="0"/>
              </a:spcAft>
              <a:buSzPts val="2400"/>
              <a:buNone/>
            </a:pPr>
            <a:endParaRPr sz="1800" dirty="0">
              <a:latin typeface="Arial"/>
              <a:ea typeface="Arial"/>
              <a:cs typeface="Arial"/>
              <a:sym typeface="Arial"/>
            </a:endParaRPr>
          </a:p>
          <a:p>
            <a:pPr marL="0" lvl="0" indent="0" algn="just" rtl="0">
              <a:lnSpc>
                <a:spcPct val="115000"/>
              </a:lnSpc>
              <a:spcBef>
                <a:spcPts val="0"/>
              </a:spcBef>
              <a:spcAft>
                <a:spcPts val="0"/>
              </a:spcAft>
              <a:buClr>
                <a:schemeClr val="dk1"/>
              </a:buClr>
              <a:buSzPts val="2600"/>
              <a:buNone/>
            </a:pPr>
            <a:r>
              <a:rPr lang="en-US" sz="1800" u="sng" dirty="0" err="1">
                <a:latin typeface="Arial"/>
                <a:ea typeface="Arial"/>
                <a:cs typeface="Arial"/>
                <a:sym typeface="Arial"/>
              </a:rPr>
              <a:t>Proceso</a:t>
            </a:r>
            <a:r>
              <a:rPr lang="en-US" sz="1800" dirty="0">
                <a:latin typeface="Arial"/>
                <a:ea typeface="Arial"/>
                <a:cs typeface="Arial"/>
                <a:sym typeface="Arial"/>
              </a:rPr>
              <a:t>: En Jupiter Lab:</a:t>
            </a:r>
            <a:endParaRPr sz="1800" dirty="0">
              <a:latin typeface="Arial"/>
              <a:ea typeface="Arial"/>
              <a:cs typeface="Arial"/>
              <a:sym typeface="Arial"/>
            </a:endParaRPr>
          </a:p>
          <a:p>
            <a:pPr marL="0" lvl="0" indent="0" algn="just" rtl="0">
              <a:lnSpc>
                <a:spcPct val="115000"/>
              </a:lnSpc>
              <a:spcBef>
                <a:spcPts val="0"/>
              </a:spcBef>
              <a:spcAft>
                <a:spcPts val="0"/>
              </a:spcAft>
              <a:buClr>
                <a:schemeClr val="dk1"/>
              </a:buClr>
              <a:buSzPts val="2600"/>
              <a:buNone/>
            </a:pPr>
            <a:r>
              <a:rPr lang="en-US" sz="1800" dirty="0">
                <a:latin typeface="Arial"/>
                <a:ea typeface="Arial"/>
                <a:cs typeface="Arial"/>
                <a:sym typeface="Arial"/>
              </a:rPr>
              <a:t>1. </a:t>
            </a:r>
            <a:r>
              <a:rPr lang="en-US" sz="1800" dirty="0" err="1">
                <a:latin typeface="Arial"/>
                <a:ea typeface="Arial"/>
                <a:cs typeface="Arial"/>
                <a:sym typeface="Arial"/>
              </a:rPr>
              <a:t>Transformamos</a:t>
            </a:r>
            <a:r>
              <a:rPr lang="en-US" sz="1800" dirty="0">
                <a:latin typeface="Arial"/>
                <a:ea typeface="Arial"/>
                <a:cs typeface="Arial"/>
                <a:sym typeface="Arial"/>
              </a:rPr>
              <a:t> </a:t>
            </a:r>
            <a:r>
              <a:rPr lang="en-US" sz="1800" dirty="0" err="1">
                <a:latin typeface="Arial"/>
                <a:ea typeface="Arial"/>
                <a:cs typeface="Arial"/>
                <a:sym typeface="Arial"/>
              </a:rPr>
              <a:t>fechas</a:t>
            </a:r>
            <a:endParaRPr sz="1800" dirty="0">
              <a:latin typeface="Arial"/>
              <a:ea typeface="Arial"/>
              <a:cs typeface="Arial"/>
              <a:sym typeface="Arial"/>
            </a:endParaRPr>
          </a:p>
          <a:p>
            <a:pPr marL="0" lvl="0" indent="0" algn="just" rtl="0">
              <a:lnSpc>
                <a:spcPct val="115000"/>
              </a:lnSpc>
              <a:spcBef>
                <a:spcPts val="0"/>
              </a:spcBef>
              <a:spcAft>
                <a:spcPts val="0"/>
              </a:spcAft>
              <a:buClr>
                <a:schemeClr val="dk1"/>
              </a:buClr>
              <a:buSzPts val="2600"/>
              <a:buNone/>
            </a:pPr>
            <a:r>
              <a:rPr lang="en-US" sz="1800" dirty="0">
                <a:latin typeface="Arial"/>
                <a:ea typeface="Arial"/>
                <a:cs typeface="Arial"/>
                <a:sym typeface="Arial"/>
              </a:rPr>
              <a:t>2. </a:t>
            </a:r>
            <a:r>
              <a:rPr lang="en-US" sz="1800" dirty="0" err="1">
                <a:latin typeface="Arial"/>
                <a:ea typeface="Arial"/>
                <a:cs typeface="Arial"/>
                <a:sym typeface="Arial"/>
              </a:rPr>
              <a:t>Eliminamos</a:t>
            </a:r>
            <a:r>
              <a:rPr lang="en-US" sz="1800" dirty="0">
                <a:latin typeface="Arial"/>
                <a:ea typeface="Arial"/>
                <a:cs typeface="Arial"/>
                <a:sym typeface="Arial"/>
              </a:rPr>
              <a:t> </a:t>
            </a:r>
            <a:r>
              <a:rPr lang="en-US" sz="1800" dirty="0" err="1">
                <a:latin typeface="Arial"/>
                <a:ea typeface="Arial"/>
                <a:cs typeface="Arial"/>
                <a:sym typeface="Arial"/>
              </a:rPr>
              <a:t>valores</a:t>
            </a:r>
            <a:r>
              <a:rPr lang="en-US" sz="1800" dirty="0">
                <a:latin typeface="Arial"/>
                <a:ea typeface="Arial"/>
                <a:cs typeface="Arial"/>
                <a:sym typeface="Arial"/>
              </a:rPr>
              <a:t> </a:t>
            </a:r>
            <a:r>
              <a:rPr lang="en-US" sz="1800" dirty="0" err="1">
                <a:latin typeface="Arial"/>
                <a:ea typeface="Arial"/>
                <a:cs typeface="Arial"/>
                <a:sym typeface="Arial"/>
              </a:rPr>
              <a:t>nulos</a:t>
            </a:r>
            <a:endParaRPr sz="1800" dirty="0">
              <a:latin typeface="Arial"/>
              <a:ea typeface="Arial"/>
              <a:cs typeface="Arial"/>
              <a:sym typeface="Arial"/>
            </a:endParaRPr>
          </a:p>
          <a:p>
            <a:pPr marL="0" lvl="0" indent="0" algn="just" rtl="0">
              <a:lnSpc>
                <a:spcPct val="115000"/>
              </a:lnSpc>
              <a:spcBef>
                <a:spcPts val="0"/>
              </a:spcBef>
              <a:spcAft>
                <a:spcPts val="0"/>
              </a:spcAft>
              <a:buSzPts val="2400"/>
              <a:buNone/>
            </a:pPr>
            <a:r>
              <a:rPr lang="en-US" sz="1800" dirty="0">
                <a:latin typeface="Arial"/>
                <a:ea typeface="Arial"/>
                <a:cs typeface="Arial"/>
                <a:sym typeface="Arial"/>
              </a:rPr>
              <a:t>3. </a:t>
            </a:r>
            <a:r>
              <a:rPr lang="en-US" sz="1800" dirty="0" err="1">
                <a:latin typeface="Arial"/>
                <a:ea typeface="Arial"/>
                <a:cs typeface="Arial"/>
                <a:sym typeface="Arial"/>
              </a:rPr>
              <a:t>Seleccionamos</a:t>
            </a:r>
            <a:r>
              <a:rPr lang="en-US" sz="1800" dirty="0">
                <a:latin typeface="Arial"/>
                <a:ea typeface="Arial"/>
                <a:cs typeface="Arial"/>
                <a:sym typeface="Arial"/>
              </a:rPr>
              <a:t> data de </a:t>
            </a:r>
            <a:r>
              <a:rPr lang="en-US" sz="1800" dirty="0" err="1">
                <a:latin typeface="Arial"/>
                <a:ea typeface="Arial"/>
                <a:cs typeface="Arial"/>
                <a:sym typeface="Arial"/>
              </a:rPr>
              <a:t>estaciones</a:t>
            </a:r>
            <a:r>
              <a:rPr lang="en-US" sz="1800" dirty="0">
                <a:latin typeface="Arial"/>
                <a:ea typeface="Arial"/>
                <a:cs typeface="Arial"/>
                <a:sym typeface="Arial"/>
              </a:rPr>
              <a:t> </a:t>
            </a:r>
            <a:r>
              <a:rPr lang="en-US" sz="1800" dirty="0" err="1">
                <a:latin typeface="Arial"/>
                <a:ea typeface="Arial"/>
                <a:cs typeface="Arial"/>
                <a:sym typeface="Arial"/>
              </a:rPr>
              <a:t>meteorológicas</a:t>
            </a:r>
            <a:r>
              <a:rPr lang="en-US" sz="1800" dirty="0">
                <a:latin typeface="Arial"/>
                <a:ea typeface="Arial"/>
                <a:cs typeface="Arial"/>
                <a:sym typeface="Arial"/>
              </a:rPr>
              <a:t> del </a:t>
            </a:r>
            <a:r>
              <a:rPr lang="en-US" sz="1800" dirty="0" err="1">
                <a:latin typeface="Arial"/>
                <a:ea typeface="Arial"/>
                <a:cs typeface="Arial"/>
                <a:sym typeface="Arial"/>
              </a:rPr>
              <a:t>área</a:t>
            </a:r>
            <a:r>
              <a:rPr lang="en-US" sz="1800" dirty="0">
                <a:latin typeface="Arial"/>
                <a:ea typeface="Arial"/>
                <a:cs typeface="Arial"/>
                <a:sym typeface="Arial"/>
              </a:rPr>
              <a:t> de </a:t>
            </a:r>
            <a:r>
              <a:rPr lang="en-US" sz="1800" dirty="0" err="1">
                <a:latin typeface="Arial"/>
                <a:ea typeface="Arial"/>
                <a:cs typeface="Arial"/>
                <a:sym typeface="Arial"/>
              </a:rPr>
              <a:t>estudio</a:t>
            </a:r>
            <a:endParaRPr sz="1800" dirty="0">
              <a:latin typeface="Arial"/>
              <a:ea typeface="Arial"/>
              <a:cs typeface="Arial"/>
              <a:sym typeface="Arial"/>
            </a:endParaRPr>
          </a:p>
          <a:p>
            <a:pPr marL="0" lvl="0" indent="0" algn="just" rtl="0">
              <a:lnSpc>
                <a:spcPct val="115000"/>
              </a:lnSpc>
              <a:spcBef>
                <a:spcPts val="0"/>
              </a:spcBef>
              <a:spcAft>
                <a:spcPts val="0"/>
              </a:spcAft>
              <a:buSzPts val="2400"/>
              <a:buNone/>
            </a:pPr>
            <a:r>
              <a:rPr lang="en-US" sz="1800" dirty="0">
                <a:latin typeface="Arial"/>
                <a:ea typeface="Arial"/>
                <a:cs typeface="Arial"/>
                <a:sym typeface="Arial"/>
              </a:rPr>
              <a:t>4. </a:t>
            </a:r>
            <a:r>
              <a:rPr lang="en-US" sz="1800" dirty="0" err="1">
                <a:latin typeface="Arial"/>
                <a:ea typeface="Arial"/>
                <a:cs typeface="Arial"/>
                <a:sym typeface="Arial"/>
              </a:rPr>
              <a:t>Agrupamos</a:t>
            </a:r>
            <a:r>
              <a:rPr lang="en-US" sz="1800" dirty="0">
                <a:latin typeface="Arial"/>
                <a:ea typeface="Arial"/>
                <a:cs typeface="Arial"/>
                <a:sym typeface="Arial"/>
              </a:rPr>
              <a:t> </a:t>
            </a:r>
            <a:r>
              <a:rPr lang="en-US" sz="1800" dirty="0" err="1">
                <a:latin typeface="Arial"/>
                <a:ea typeface="Arial"/>
                <a:cs typeface="Arial"/>
                <a:sym typeface="Arial"/>
              </a:rPr>
              <a:t>por</a:t>
            </a:r>
            <a:r>
              <a:rPr lang="en-US" sz="1800" dirty="0">
                <a:latin typeface="Arial"/>
                <a:ea typeface="Arial"/>
                <a:cs typeface="Arial"/>
                <a:sym typeface="Arial"/>
              </a:rPr>
              <a:t> meses</a:t>
            </a:r>
            <a:endParaRPr sz="1800" dirty="0">
              <a:latin typeface="Arial"/>
              <a:ea typeface="Arial"/>
              <a:cs typeface="Arial"/>
              <a:sym typeface="Arial"/>
            </a:endParaRPr>
          </a:p>
          <a:p>
            <a:pPr marL="0" lvl="0" indent="0" algn="just" rtl="0">
              <a:lnSpc>
                <a:spcPct val="115000"/>
              </a:lnSpc>
              <a:spcBef>
                <a:spcPts val="0"/>
              </a:spcBef>
              <a:spcAft>
                <a:spcPts val="0"/>
              </a:spcAft>
              <a:buSzPts val="2400"/>
              <a:buNone/>
            </a:pPr>
            <a:r>
              <a:rPr lang="en-US" sz="1800" dirty="0">
                <a:latin typeface="Arial"/>
                <a:ea typeface="Arial"/>
                <a:cs typeface="Arial"/>
                <a:sym typeface="Arial"/>
              </a:rPr>
              <a:t>5. </a:t>
            </a:r>
            <a:r>
              <a:rPr lang="en-US" sz="1800" dirty="0" err="1">
                <a:latin typeface="Arial"/>
                <a:ea typeface="Arial"/>
                <a:cs typeface="Arial"/>
                <a:sym typeface="Arial"/>
              </a:rPr>
              <a:t>Elaboramos</a:t>
            </a:r>
            <a:r>
              <a:rPr lang="en-US" sz="1800" dirty="0">
                <a:latin typeface="Arial"/>
                <a:ea typeface="Arial"/>
                <a:cs typeface="Arial"/>
                <a:sym typeface="Arial"/>
              </a:rPr>
              <a:t> </a:t>
            </a:r>
            <a:r>
              <a:rPr lang="en-US" sz="1800" dirty="0" err="1">
                <a:latin typeface="Arial"/>
                <a:ea typeface="Arial"/>
                <a:cs typeface="Arial"/>
                <a:sym typeface="Arial"/>
              </a:rPr>
              <a:t>figuras</a:t>
            </a:r>
            <a:r>
              <a:rPr lang="en-US" sz="1800" dirty="0">
                <a:latin typeface="Arial"/>
                <a:ea typeface="Arial"/>
                <a:cs typeface="Arial"/>
                <a:sym typeface="Arial"/>
              </a:rPr>
              <a:t> </a:t>
            </a:r>
            <a:r>
              <a:rPr lang="en-US" sz="1800" dirty="0" err="1">
                <a:latin typeface="Arial"/>
                <a:ea typeface="Arial"/>
                <a:cs typeface="Arial"/>
                <a:sym typeface="Arial"/>
              </a:rPr>
              <a:t>por</a:t>
            </a:r>
            <a:r>
              <a:rPr lang="en-US" sz="1800" dirty="0">
                <a:latin typeface="Arial"/>
                <a:ea typeface="Arial"/>
                <a:cs typeface="Arial"/>
                <a:sym typeface="Arial"/>
              </a:rPr>
              <a:t> días y meses</a:t>
            </a:r>
            <a:endParaRPr sz="1800" dirty="0">
              <a:latin typeface="Arial"/>
              <a:ea typeface="Arial"/>
              <a:cs typeface="Arial"/>
              <a:sym typeface="Arial"/>
            </a:endParaRPr>
          </a:p>
          <a:p>
            <a:pPr marL="0" lvl="0" indent="0" algn="just" rtl="0">
              <a:lnSpc>
                <a:spcPct val="115000"/>
              </a:lnSpc>
              <a:spcBef>
                <a:spcPts val="0"/>
              </a:spcBef>
              <a:spcAft>
                <a:spcPts val="0"/>
              </a:spcAft>
              <a:buSzPts val="2400"/>
              <a:buNone/>
            </a:pPr>
            <a:r>
              <a:rPr lang="en-US" sz="1800" dirty="0">
                <a:latin typeface="Arial"/>
                <a:ea typeface="Arial"/>
                <a:cs typeface="Arial"/>
                <a:sym typeface="Arial"/>
              </a:rPr>
              <a:t>6. </a:t>
            </a:r>
            <a:r>
              <a:rPr lang="en-US" sz="1800" dirty="0" err="1">
                <a:latin typeface="Arial"/>
                <a:ea typeface="Arial"/>
                <a:cs typeface="Arial"/>
                <a:sym typeface="Arial"/>
              </a:rPr>
              <a:t>Creamos</a:t>
            </a:r>
            <a:r>
              <a:rPr lang="en-US" sz="1800" dirty="0">
                <a:latin typeface="Arial"/>
                <a:ea typeface="Arial"/>
                <a:cs typeface="Arial"/>
                <a:sym typeface="Arial"/>
              </a:rPr>
              <a:t> </a:t>
            </a:r>
            <a:r>
              <a:rPr lang="en-US" sz="1800" dirty="0" err="1">
                <a:latin typeface="Arial"/>
                <a:ea typeface="Arial"/>
                <a:cs typeface="Arial"/>
                <a:sym typeface="Arial"/>
              </a:rPr>
              <a:t>mapa</a:t>
            </a:r>
            <a:r>
              <a:rPr lang="en-US" sz="1800" dirty="0">
                <a:latin typeface="Arial"/>
                <a:ea typeface="Arial"/>
                <a:cs typeface="Arial"/>
                <a:sym typeface="Arial"/>
              </a:rPr>
              <a:t> de </a:t>
            </a:r>
            <a:r>
              <a:rPr lang="en-US" sz="1800" dirty="0" err="1">
                <a:latin typeface="Arial"/>
                <a:ea typeface="Arial"/>
                <a:cs typeface="Arial"/>
                <a:sym typeface="Arial"/>
              </a:rPr>
              <a:t>temperaturas</a:t>
            </a:r>
            <a:r>
              <a:rPr lang="en-US" sz="1800" dirty="0">
                <a:latin typeface="Arial"/>
                <a:ea typeface="Arial"/>
                <a:cs typeface="Arial"/>
                <a:sym typeface="Arial"/>
              </a:rPr>
              <a:t> </a:t>
            </a:r>
            <a:r>
              <a:rPr lang="en-US" sz="1800" dirty="0" err="1">
                <a:latin typeface="Arial"/>
                <a:ea typeface="Arial"/>
                <a:cs typeface="Arial"/>
                <a:sym typeface="Arial"/>
              </a:rPr>
              <a:t>interactivo</a:t>
            </a:r>
            <a:endParaRPr sz="1800" dirty="0">
              <a:latin typeface="Arial"/>
              <a:ea typeface="Arial"/>
              <a:cs typeface="Arial"/>
              <a:sym typeface="Arial"/>
            </a:endParaRPr>
          </a:p>
        </p:txBody>
      </p:sp>
      <p:sp>
        <p:nvSpPr>
          <p:cNvPr id="255" name="Google Shape;255;p8"/>
          <p:cNvSpPr txBox="1">
            <a:spLocks noGrp="1"/>
          </p:cNvSpPr>
          <p:nvPr>
            <p:ph type="dt" idx="10"/>
          </p:nvPr>
        </p:nvSpPr>
        <p:spPr>
          <a:xfrm>
            <a:off x="7013448" y="6355080"/>
            <a:ext cx="435254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latin typeface="Arial"/>
                <a:ea typeface="Arial"/>
                <a:cs typeface="Arial"/>
                <a:sym typeface="Arial"/>
              </a:rPr>
              <a:t>GEOHACKEO 2023</a:t>
            </a:r>
            <a:endParaRPr>
              <a:latin typeface="Arial"/>
              <a:ea typeface="Arial"/>
              <a:cs typeface="Arial"/>
              <a:sym typeface="Arial"/>
            </a:endParaRPr>
          </a:p>
        </p:txBody>
      </p:sp>
      <p:sp>
        <p:nvSpPr>
          <p:cNvPr id="256" name="Google Shape;256;p8"/>
          <p:cNvSpPr txBox="1">
            <a:spLocks noGrp="1"/>
          </p:cNvSpPr>
          <p:nvPr>
            <p:ph type="sldNum" idx="12"/>
          </p:nvPr>
        </p:nvSpPr>
        <p:spPr>
          <a:xfrm>
            <a:off x="11365992" y="6356350"/>
            <a:ext cx="63093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n-US"/>
              <a:t>9</a:t>
            </a:fld>
            <a:endParaRPr/>
          </a:p>
        </p:txBody>
      </p:sp>
      <p:pic>
        <p:nvPicPr>
          <p:cNvPr id="257" name="Google Shape;257;p8" descr="Guía y consejos para la compra de una estación meteorológica ..."/>
          <p:cNvPicPr preferRelativeResize="0"/>
          <p:nvPr/>
        </p:nvPicPr>
        <p:blipFill rotWithShape="1">
          <a:blip r:embed="rId4">
            <a:alphaModFix/>
          </a:blip>
          <a:srcRect/>
          <a:stretch/>
        </p:blipFill>
        <p:spPr>
          <a:xfrm>
            <a:off x="8469087" y="11"/>
            <a:ext cx="3716528" cy="4800589"/>
          </a:xfrm>
          <a:prstGeom prst="rect">
            <a:avLst/>
          </a:prstGeom>
          <a:noFill/>
          <a:ln>
            <a:noFill/>
          </a:ln>
        </p:spPr>
      </p:pic>
      <p:pic>
        <p:nvPicPr>
          <p:cNvPr id="2" name="Picture 1" descr="A picture containing clipart&#10;&#10;Description automatically generated">
            <a:extLst>
              <a:ext uri="{FF2B5EF4-FFF2-40B4-BE49-F238E27FC236}">
                <a16:creationId xmlns:a16="http://schemas.microsoft.com/office/drawing/2014/main" id="{46E2A932-FB1E-ED46-0DA6-5007D8D4BDCD}"/>
              </a:ext>
            </a:extLst>
          </p:cNvPr>
          <p:cNvPicPr>
            <a:picLocks noChangeAspect="1"/>
          </p:cNvPicPr>
          <p:nvPr/>
        </p:nvPicPr>
        <p:blipFill>
          <a:blip r:embed="rId5"/>
          <a:stretch>
            <a:fillRect/>
          </a:stretch>
        </p:blipFill>
        <p:spPr>
          <a:xfrm>
            <a:off x="194812" y="166474"/>
            <a:ext cx="724226" cy="690697"/>
          </a:xfrm>
          <a:prstGeom prst="rect">
            <a:avLst/>
          </a:prstGeom>
        </p:spPr>
      </p:pic>
    </p:spTree>
  </p:cSld>
  <p:clrMapOvr>
    <a:masterClrMapping/>
  </p:clrMapOvr>
</p:sld>
</file>

<file path=ppt/theme/theme1.xml><?xml version="1.0" encoding="utf-8"?>
<a:theme xmlns:a="http://schemas.openxmlformats.org/drawingml/2006/main" name="ColorBlockVTI">
  <a:themeElements>
    <a:clrScheme name="ColorBlock Color Scheme">
      <a:dk1>
        <a:srgbClr val="000000"/>
      </a:dk1>
      <a:lt1>
        <a:srgbClr val="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1093</Words>
  <Application>Microsoft Office PowerPoint</Application>
  <PresentationFormat>Widescreen</PresentationFormat>
  <Paragraphs>160</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vt:lpstr>
      <vt:lpstr>Calibri</vt:lpstr>
      <vt:lpstr>ColorBlockVTI</vt:lpstr>
      <vt:lpstr>Influencia de la vegetación sobre la temperatura superficial en el Gran Buenos Aires, Argentina</vt:lpstr>
      <vt:lpstr>Equipo</vt:lpstr>
      <vt:lpstr>Índice</vt:lpstr>
      <vt:lpstr>Introducción</vt:lpstr>
      <vt:lpstr>Urbanización en América Latina</vt:lpstr>
      <vt:lpstr>Timeline</vt:lpstr>
      <vt:lpstr>Hipótesis</vt:lpstr>
      <vt:lpstr>Área de Estudio</vt:lpstr>
      <vt:lpstr>Metodología</vt:lpstr>
      <vt:lpstr>Metodología</vt:lpstr>
      <vt:lpstr>Temperaturas máximas en las 4 estaciones</vt:lpstr>
      <vt:lpstr>Variaciones de temperatura diarias en 2 estaciones</vt:lpstr>
      <vt:lpstr>Variaciones de temperatura con promedios mensuales</vt:lpstr>
      <vt:lpstr>Temperaturas mensuales</vt:lpstr>
      <vt:lpstr>Mapa Interactivo de Temperatura</vt:lpstr>
      <vt:lpstr>Resultados de Temperatura y de NDVI</vt:lpstr>
      <vt:lpstr>PowerPoint Presentation</vt:lpstr>
      <vt:lpstr>Conclusiones</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Influencia de la vegetación sobre la temperatura superficial en el Gran Buenos Aires, Argentina</dc:title>
  <dc:creator>Aranda Luna, Suzan</dc:creator>
  <cp:lastModifiedBy>Aranda Luna, Suzan</cp:lastModifiedBy>
  <cp:revision>2</cp:revision>
  <dcterms:created xsi:type="dcterms:W3CDTF">2023-04-19T12:09:30Z</dcterms:created>
  <dcterms:modified xsi:type="dcterms:W3CDTF">2023-04-21T00:42:56Z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b73649dc-6fee-4eb8-a128-734c3c842ea8_Enabled">
    <vt:lpwstr>true</vt:lpwstr>
  </property>
  <property fmtid="{D5CDD505-2E9C-101B-9397-08002B2CF9AE}" pid="4" name="MSIP_Label_b73649dc-6fee-4eb8-a128-734c3c842ea8_SetDate">
    <vt:lpwstr>2023-04-19T13:24:21Z</vt:lpwstr>
  </property>
  <property fmtid="{D5CDD505-2E9C-101B-9397-08002B2CF9AE}" pid="5" name="MSIP_Label_b73649dc-6fee-4eb8-a128-734c3c842ea8_Method">
    <vt:lpwstr>Standard</vt:lpwstr>
  </property>
  <property fmtid="{D5CDD505-2E9C-101B-9397-08002B2CF9AE}" pid="6" name="MSIP_Label_b73649dc-6fee-4eb8-a128-734c3c842ea8_Name">
    <vt:lpwstr>defa4170-0d19-0005-0004-bc88714345d2</vt:lpwstr>
  </property>
  <property fmtid="{D5CDD505-2E9C-101B-9397-08002B2CF9AE}" pid="7" name="MSIP_Label_b73649dc-6fee-4eb8-a128-734c3c842ea8_SiteId">
    <vt:lpwstr>857c21d2-1a16-43a4-90cf-d57f3fab9d2f</vt:lpwstr>
  </property>
  <property fmtid="{D5CDD505-2E9C-101B-9397-08002B2CF9AE}" pid="8" name="MSIP_Label_b73649dc-6fee-4eb8-a128-734c3c842ea8_ActionId">
    <vt:lpwstr>1ad01e06-d5bb-4ecc-9045-6b247121ba00</vt:lpwstr>
  </property>
  <property fmtid="{D5CDD505-2E9C-101B-9397-08002B2CF9AE}" pid="9" name="MSIP_Label_b73649dc-6fee-4eb8-a128-734c3c842ea8_ContentBits">
    <vt:lpwstr>0</vt:lpwstr>
  </property>
</Properties>
</file>